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c81ec71805740b6" /><Relationship Type="http://schemas.openxmlformats.org/officeDocument/2006/relationships/extended-properties" Target="/docProps/app.xml" Id="R05a448002cc64065" /><Relationship Type="http://schemas.openxmlformats.org/officeDocument/2006/relationships/officeDocument" Target="/ppt/presentation.xml" Id="R1014c005cf6148a3" /></Relationships>
</file>

<file path=ppt/presentation.xml><?xml version="1.0" encoding="utf-8"?>
<p:presentation xmlns:p="http://schemas.openxmlformats.org/presentationml/2006/main">
  <p:sldMasterIdLst>
    <p:sldMasterId xmlns:r="http://schemas.openxmlformats.org/officeDocument/2006/relationships" id="2147483648" r:id="R356ddeacff6c4673"/>
  </p:sldMasterIdLst>
  <p:notesMasterIdLst>
    <p:notesMasterId xmlns:r="http://schemas.openxmlformats.org/officeDocument/2006/relationships" r:id="Rf18729cc38e14b6a"/>
  </p:notesMasterIdLst>
  <p:sldIdLst>
    <p:sldId xmlns:r="http://schemas.openxmlformats.org/officeDocument/2006/relationships" id="256" r:id="R35d796d1fc72416a"/>
    <p:sldId xmlns:r="http://schemas.openxmlformats.org/officeDocument/2006/relationships" id="257" r:id="R6e192c7375a24a2e"/>
    <p:sldId xmlns:r="http://schemas.openxmlformats.org/officeDocument/2006/relationships" id="258" r:id="Rde19c023d848458f"/>
    <p:sldId xmlns:r="http://schemas.openxmlformats.org/officeDocument/2006/relationships" id="259" r:id="Rea10f4666c364939"/>
    <p:sldId xmlns:r="http://schemas.openxmlformats.org/officeDocument/2006/relationships" id="260" r:id="R2646474e5ee444e5"/>
    <p:sldId xmlns:r="http://schemas.openxmlformats.org/officeDocument/2006/relationships" id="261" r:id="R4b7b5062a7ba4dd7"/>
    <p:sldId xmlns:r="http://schemas.openxmlformats.org/officeDocument/2006/relationships" id="262" r:id="Rb1b8f74736244be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ff7184544e445cf" /><Relationship Type="http://schemas.openxmlformats.org/officeDocument/2006/relationships/slideMaster" Target="/ppt/slideMasters/slideMaster1.xml" Id="R356ddeacff6c4673" /><Relationship Type="http://schemas.openxmlformats.org/officeDocument/2006/relationships/notesMaster" Target="/ppt/notesMasters/notesMaster1.xml" Id="Rf18729cc38e14b6a" /><Relationship Type="http://schemas.openxmlformats.org/officeDocument/2006/relationships/presProps" Target="/ppt/presProps.xml" Id="R6f64849c626e4894" /><Relationship Type="http://schemas.openxmlformats.org/officeDocument/2006/relationships/tableStyles" Target="/ppt/tableStyles.xml" Id="R690914e6a6bc42bb" /><Relationship Type="http://schemas.openxmlformats.org/officeDocument/2006/relationships/slide" Target="/ppt/slides/slide1.xml" Id="R35d796d1fc72416a" /><Relationship Type="http://schemas.openxmlformats.org/officeDocument/2006/relationships/slide" Target="/ppt/slides/slide2.xml" Id="R6e192c7375a24a2e" /><Relationship Type="http://schemas.openxmlformats.org/officeDocument/2006/relationships/slide" Target="/ppt/slides/slide3.xml" Id="Rde19c023d848458f" /><Relationship Type="http://schemas.openxmlformats.org/officeDocument/2006/relationships/slide" Target="/ppt/slides/slide4.xml" Id="Rea10f4666c364939" /><Relationship Type="http://schemas.openxmlformats.org/officeDocument/2006/relationships/slide" Target="/ppt/slides/slide5.xml" Id="R2646474e5ee444e5" /><Relationship Type="http://schemas.openxmlformats.org/officeDocument/2006/relationships/slide" Target="/ppt/slides/slide6.xml" Id="R4b7b5062a7ba4dd7" /><Relationship Type="http://schemas.openxmlformats.org/officeDocument/2006/relationships/slide" Target="/ppt/slides/slide7.xml" Id="Rb1b8f74736244be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8f174718aa649d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ef51dcf2f8546a1" /><Relationship Type="http://schemas.openxmlformats.org/officeDocument/2006/relationships/notesMaster" Target="/ppt/notesMasters/notesMaster1.xml" Id="R589490de900b42a6" /></Relationships>
</file>

<file path=ppt/notesSlides/_rels/notesSlide2.xml.rels>&#65279;<?xml version="1.0" encoding="utf-8"?><Relationships xmlns="http://schemas.openxmlformats.org/package/2006/relationships"><Relationship Type="http://schemas.openxmlformats.org/officeDocument/2006/relationships/slide" Target="/ppt/slides/slide2.xml" Id="R1f253d25d6b74df0" /><Relationship Type="http://schemas.openxmlformats.org/officeDocument/2006/relationships/notesMaster" Target="/ppt/notesMasters/notesMaster1.xml" Id="R979beb1ff61f4100" /></Relationships>
</file>

<file path=ppt/notesSlides/_rels/notesSlide3.xml.rels>&#65279;<?xml version="1.0" encoding="utf-8"?><Relationships xmlns="http://schemas.openxmlformats.org/package/2006/relationships"><Relationship Type="http://schemas.openxmlformats.org/officeDocument/2006/relationships/slide" Target="/ppt/slides/slide3.xml" Id="R1bd966437563462e" /><Relationship Type="http://schemas.openxmlformats.org/officeDocument/2006/relationships/notesMaster" Target="/ppt/notesMasters/notesMaster1.xml" Id="R890ea8398d9e4cf7" /></Relationships>
</file>

<file path=ppt/notesSlides/_rels/notesSlide4.xml.rels>&#65279;<?xml version="1.0" encoding="utf-8"?><Relationships xmlns="http://schemas.openxmlformats.org/package/2006/relationships"><Relationship Type="http://schemas.openxmlformats.org/officeDocument/2006/relationships/slide" Target="/ppt/slides/slide4.xml" Id="R508010c0c5624cae" /><Relationship Type="http://schemas.openxmlformats.org/officeDocument/2006/relationships/notesMaster" Target="/ppt/notesMasters/notesMaster1.xml" Id="R88c6cf540c9a4513" /></Relationships>
</file>

<file path=ppt/notesSlides/_rels/notesSlide5.xml.rels>&#65279;<?xml version="1.0" encoding="utf-8"?><Relationships xmlns="http://schemas.openxmlformats.org/package/2006/relationships"><Relationship Type="http://schemas.openxmlformats.org/officeDocument/2006/relationships/slide" Target="/ppt/slides/slide5.xml" Id="Rb6c9ce7225d44160" /><Relationship Type="http://schemas.openxmlformats.org/officeDocument/2006/relationships/notesMaster" Target="/ppt/notesMasters/notesMaster1.xml" Id="Ra8853a3c32d94477" /></Relationships>
</file>

<file path=ppt/notesSlides/_rels/notesSlide6.xml.rels>&#65279;<?xml version="1.0" encoding="utf-8"?><Relationships xmlns="http://schemas.openxmlformats.org/package/2006/relationships"><Relationship Type="http://schemas.openxmlformats.org/officeDocument/2006/relationships/slide" Target="/ppt/slides/slide6.xml" Id="Rbdfbf0d9d19a4b2e" /><Relationship Type="http://schemas.openxmlformats.org/officeDocument/2006/relationships/notesMaster" Target="/ppt/notesMasters/notesMaster1.xml" Id="Rbde83be03df94b8a" /></Relationships>
</file>

<file path=ppt/notesSlides/_rels/notesSlide7.xml.rels>&#65279;<?xml version="1.0" encoding="utf-8"?><Relationships xmlns="http://schemas.openxmlformats.org/package/2006/relationships"><Relationship Type="http://schemas.openxmlformats.org/officeDocument/2006/relationships/slide" Target="/ppt/slides/slide7.xml" Id="Rb53fed462bcb4f4c" /><Relationship Type="http://schemas.openxmlformats.org/officeDocument/2006/relationships/notesMaster" Target="/ppt/notesMasters/notesMaster1.xml" Id="R49e9055465bf49b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Purpose: introduce a short discussion before the hands-on workshop. Ask participants what a passing test tells them, and what it leaves uncertain. This deck uses fictional authored examples, not measured model performance. Cover artwork is an AI-generated decorative metaphor, not a technical diagram. Source: https://github.com/bg-playground/rules-and-purpose-lab/blob/86f383f/README.md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that deterministic checks are themselves a type of evaluation. The distinction here concerns what the evidence establishes: explicit contract compliance versus fulfillment of the user purpose. Model-based scores can be wrong. Ask participants to name one property they would check with code and one they would review semantically. Source: https://github.com/bg-playground/rules-and-purpose-lab/blob/86f383f/docs/contracts-and-rubrics.md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customer request first. Ask the audience to predict each outcome before discussing the table. Matrix-01 through matrix-04 share the same request. Helpful plain text fails the integration contract. Valid JSON can remain irrelevant. Eligible means only that this fixture meets the lab criteria. Source: https://github.com/bg-playground/rules-and-purpose-lab/blob/86f383f/data/scenarios.json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Demonstrate the exact v0.2 regression. Appending a forbidden execution claim preserves the old quotations, but changes the input fingerprint. The current assessment is therefore stale and requires Review. This does not mean the lab has freshly graded the appended claim. A fresh defensible judgment may block it. Changing customer context, requirement, policy, or rubric also invalidates the old binding. Source: https://github.com/bg-playground/rules-and-purpose-lab/blob/86f383f/tests/test_binding_and_exercises.py and https://github.com/bg-playground/rules-and-purpose-lab/blob/86f383f/docs/contracts-and-rubrics.md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precedence: an observed hard contract failure blocks even if grading is unavailable. Otherwise missing, stale, or invalid required evidence needs review. A material grader/reference disagreement needs review rather than an average. Valid uncontested purpose failure blocks. Eligible is a local criteria outcome, not a deployment authorization. Use dev-09 if the audience asks to see a disputed judgment. Source: https://github.com/bg-playground/rules-and-purpose-lab/blob/86f383f/docs/release-policy.md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20 minutes. First 7 minutes: predict and inspect the matrix cases. Next 5: copy matrix-02 using exercise init, repair the JSON wrapper, observe Review, and record a meaningful reassessment note after reviewing all dimensions. Baseline fixtures remain unchanged. Next 4: challenge the simulated judge in dev-09. Last 4: explain the held-out boundary cases and limits. The reassessment command records the learner’s assertion; it does not prove semantic review occurred. Source: https://github.com/bg-playground/rules-and-purpose-lab/blob/86f383f/docs/workshop.md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Facilitator close: invite one QA engineer and one developer or business analyst to use the workshop. Observe hesitation without immediately coaching. Ask each to explain one contract pass/purpose fail, one useful output with a contract failure, and one stale assessment. Record observations rather than assuming usability. Automated acceptance checks validate lab behavior; learner effectiveness remains to be observed. No provider-backed model-quality experiment has been completed. Source: https://github.com/bg-playground/rules-and-purpose-lab/blob/86f383f/docs/acceptance.md and https://github.com/bg-playground/rules-and-purpose-lab/blob/86f383f/docs/limitations.md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2d0629e8f8d4d4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f7ac8602912435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214a10cfd5c410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446cf3193974b1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978b4fa5ec6450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e54e19edb90468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D6EAF90-EF6C-484A-87EA-15E1BFD2EA9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68BDB32-D699-4F6B-8B01-25EA56E57AB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E95D40B-9101-4188-8D14-1572B50C809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2DE7605-FE97-48EF-A764-268421380F6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74F96DE-3A48-4EBC-A50E-B72A67A9814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F58AA1B-B1DE-44CD-936E-C10E0180242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97F7F64-EC5B-48C4-B7D6-D11EF5CAFEE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2A347C3-068C-4890-B2B4-CB95061BC8D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60A54F7-F153-4B35-A2B3-D662D5BC2F8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89D5AC9-C771-419C-878D-94304FA9665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93c3639abf54a76" /><Relationship Type="http://schemas.openxmlformats.org/officeDocument/2006/relationships/slideLayout" Target="/ppt/slideLayouts/slideLayout1.xml" Id="R3404682dd6aa4283" /><Relationship Type="http://schemas.openxmlformats.org/officeDocument/2006/relationships/slideLayout" Target="/ppt/slideLayouts/slideLayout2.xml" Id="Ra72565fd7df94c99" /><Relationship Type="http://schemas.openxmlformats.org/officeDocument/2006/relationships/slideLayout" Target="/ppt/slideLayouts/slideLayout3.xml" Id="Rb4f8c4262a4e4cba" /><Relationship Type="http://schemas.openxmlformats.org/officeDocument/2006/relationships/slideLayout" Target="/ppt/slideLayouts/slideLayout4.xml" Id="Rc97beed393cc4562" /><Relationship Type="http://schemas.openxmlformats.org/officeDocument/2006/relationships/slideLayout" Target="/ppt/slideLayouts/slideLayout5.xml" Id="Rf743ae037b924243" /><Relationship Type="http://schemas.openxmlformats.org/officeDocument/2006/relationships/slideLayout" Target="/ppt/slideLayouts/slideLayout6.xml" Id="Rfde9cb48825c4b2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404682dd6aa4283"/>
    <p:sldLayoutId xmlns:r="http://schemas.openxmlformats.org/officeDocument/2006/relationships" id="2147483650" r:id="Ra72565fd7df94c99"/>
    <p:sldLayoutId xmlns:r="http://schemas.openxmlformats.org/officeDocument/2006/relationships" id="2147483651" r:id="Rb4f8c4262a4e4cba"/>
    <p:sldLayoutId xmlns:r="http://schemas.openxmlformats.org/officeDocument/2006/relationships" id="2147483652" r:id="Rc97beed393cc4562"/>
    <p:sldLayoutId xmlns:r="http://schemas.openxmlformats.org/officeDocument/2006/relationships" id="2147483653" r:id="Rf743ae037b924243"/>
    <p:sldLayoutId xmlns:r="http://schemas.openxmlformats.org/officeDocument/2006/relationships" id="2147483654" r:id="Rfde9cb48825c4b2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334b7f5db0a41b2" /><Relationship Type="http://schemas.openxmlformats.org/officeDocument/2006/relationships/image" Target="/ppt/media/image.png" Id="Rd88440dd6d8d4475" /><Relationship Type="http://schemas.openxmlformats.org/officeDocument/2006/relationships/notesSlide" Target="/ppt/notesSlides/notesSlide1.xml" Id="R8afda252b4bb4d7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1fc3ac8745b4df6" /><Relationship Type="http://schemas.openxmlformats.org/officeDocument/2006/relationships/notesSlide" Target="/ppt/notesSlides/notesSlide2.xml" Id="Rc16dd30740dc467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f99b4c38de441a4" /><Relationship Type="http://schemas.openxmlformats.org/officeDocument/2006/relationships/notesSlide" Target="/ppt/notesSlides/notesSlide3.xml" Id="R96df1ed0a19f461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a23991852d54c9d" /><Relationship Type="http://schemas.openxmlformats.org/officeDocument/2006/relationships/notesSlide" Target="/ppt/notesSlides/notesSlide4.xml" Id="R8017dcd520984e1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30a95471fa84cda" /><Relationship Type="http://schemas.openxmlformats.org/officeDocument/2006/relationships/notesSlide" Target="/ppt/notesSlides/notesSlide5.xml" Id="Rce34733f201543a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82ea733e43f4698" /><Relationship Type="http://schemas.openxmlformats.org/officeDocument/2006/relationships/notesSlide" Target="/ppt/notesSlides/notesSlide6.xml" Id="Rd1d46744363b41c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f9bcd3b2a74446a" /><Relationship Type="http://schemas.openxmlformats.org/officeDocument/2006/relationships/notesSlide" Target="/ppt/notesSlides/notesSlide7.xml" Id="Re21a5e002e014242" /></Relationships>
</file>

<file path=ppt/slides/slide1.xml><?xml version="1.0" encoding="utf-8"?>
<p:sld xmlns:p="http://schemas.openxmlformats.org/presentationml/2006/main">
  <p:cSld>
    <p:bg>
      <p:bgPr>
        <a:solidFill xmlns:a="http://schemas.openxmlformats.org/drawingml/2006/main">
          <a:srgbClr val="061726"/>
        </a:solidFill>
      </p:bgPr>
    </p:bg>
    <p:spTree>
      <p:nvGrpSpPr>
        <p:cNvPr id="1" name=""/>
        <p:cNvGrpSpPr/>
        <p:nvPr/>
      </p:nvGrpSpPr>
      <p:grpSpPr>
        <a:xfrm xmlns:a="http://schemas.openxmlformats.org/drawingml/2006/main"/>
      </p:grpSpPr>
      <p:pic>
        <p:nvPicPr>
          <p:cNvPr id="5" name="">
            <a:extLst xmlns:a="http://schemas.openxmlformats.org/drawingml/2006/main">
              <a:ext uri="{FF2B5EF4-FFF2-40B4-BE49-F238E27FC236}">
                <a16:creationId xmlns:a16="http://schemas.microsoft.com/office/drawing/2014/main" id="{F695DFA4-9B01-4B1F-846F-29968EE9AC0F}"/>
              </a:ext>
            </a:extLst>
          </p:cNvPr>
          <p:cNvPicPr>
            <a:picLocks xmlns:a="http://schemas.openxmlformats.org/drawingml/2006/main" noChangeAspect="1"/>
          </p:cNvPicPr>
          <p:nvPr/>
        </p:nvPicPr>
        <p:blipFill>
          <a:blip xmlns:r="http://schemas.openxmlformats.org/officeDocument/2006/relationships" xmlns:a="http://schemas.openxmlformats.org/drawingml/2006/main" r:embed="Rd88440dd6d8d4475"/>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0749681-EF2A-43E6-9251-402718216E3D}"/>
              </a:ext>
            </a:extLst>
          </p:cNvPr>
          <p:cNvSpPr>
            <a:spLocks xmlns:a="http://schemas.openxmlformats.org/drawingml/2006/main" noGrp="1"/>
          </p:cNvSpPr>
          <p:nvPr/>
        </p:nvSpPr>
        <p:spPr>
          <a:xfrm xmlns:a="http://schemas.openxmlformats.org/drawingml/2006/main">
            <a:off x="571500" y="1381125"/>
            <a:ext cx="561975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5100" b="1">
                <a:solidFill>
                  <a:srgbClr val="FFFFFF"/>
                </a:solidFill>
                <a:latin typeface="DejaVu Sans"/>
                <a:ea typeface="DejaVu Sans"/>
                <a:cs typeface="DejaVu Sans"/>
              </a:defRPr>
            </a:defPPr>
          </a:lstStyle>
          <a:p xmlns:a="http://schemas.openxmlformats.org/drawingml/2006/main">
            <a:pPr>
              <a:defRPr sz="5100" b="1">
                <a:solidFill>
                  <a:srgbClr val="FFFFFF"/>
                </a:solidFill>
                <a:latin typeface="DejaVu Sans"/>
                <a:ea typeface="DejaVu Sans"/>
                <a:cs typeface="DejaVu Sans"/>
              </a:defRPr>
            </a:pPr>
            <a:r>
              <a:rPr sz="5100" b="1">
                <a:solidFill>
                  <a:srgbClr val="FFFFFF"/>
                </a:solidFill>
                <a:latin typeface="DejaVu Sans"/>
                <a:ea typeface="DejaVu Sans"/>
                <a:cs typeface="DejaVu Sans"/>
              </a:rPr>
              <a:t>Rules &amp;</a:t>
            </a:r>
          </a:p>
          <a:p xmlns:a="http://schemas.openxmlformats.org/drawingml/2006/main">
            <a:pPr>
              <a:defRPr sz="5100" b="1">
                <a:solidFill>
                  <a:srgbClr val="FFFFFF"/>
                </a:solidFill>
                <a:latin typeface="DejaVu Sans"/>
                <a:ea typeface="DejaVu Sans"/>
                <a:cs typeface="DejaVu Sans"/>
              </a:defRPr>
            </a:pPr>
            <a:r>
              <a:rPr sz="5100" b="1">
                <a:solidFill>
                  <a:srgbClr val="FFFFFF"/>
                </a:solidFill>
                <a:latin typeface="DejaVu Sans"/>
                <a:ea typeface="DejaVu Sans"/>
                <a:cs typeface="DejaVu Sans"/>
              </a:rPr>
              <a:t>Purpose Lab</a:t>
            </a:r>
          </a:p>
        </p:txBody>
      </p:sp>
      <p:sp>
        <p:nvSpPr>
          <p:cNvPr id="3" name="">
            <a:extLst xmlns:a="http://schemas.openxmlformats.org/drawingml/2006/main">
              <a:ext uri="{FF2B5EF4-FFF2-40B4-BE49-F238E27FC236}">
                <a16:creationId xmlns:a16="http://schemas.microsoft.com/office/drawing/2014/main" id="{0ABBBF3B-2534-4969-8A1A-485D48B1102C}"/>
              </a:ext>
            </a:extLst>
          </p:cNvPr>
          <p:cNvSpPr>
            <a:spLocks xmlns:a="http://schemas.openxmlformats.org/drawingml/2006/main" noGrp="1"/>
          </p:cNvSpPr>
          <p:nvPr/>
        </p:nvSpPr>
        <p:spPr>
          <a:xfrm xmlns:a="http://schemas.openxmlformats.org/drawingml/2006/main">
            <a:off x="609600" y="3667125"/>
            <a:ext cx="50958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0">
                <a:solidFill>
                  <a:srgbClr val="DBE9E7"/>
                </a:solidFill>
                <a:latin typeface="DejaVu Sans"/>
                <a:ea typeface="DejaVu Sans"/>
                <a:cs typeface="DejaVu Sans"/>
              </a:defRPr>
            </a:defPPr>
          </a:lstStyle>
          <a:p xmlns:a="http://schemas.openxmlformats.org/drawingml/2006/main">
            <a:pPr>
              <a:defRPr sz="2400" b="0">
                <a:solidFill>
                  <a:srgbClr val="DBE9E7"/>
                </a:solidFill>
                <a:latin typeface="DejaVu Sans"/>
                <a:ea typeface="DejaVu Sans"/>
                <a:cs typeface="DejaVu Sans"/>
              </a:defRPr>
            </a:pPr>
            <a:r>
              <a:rPr sz="2400" b="0">
                <a:solidFill>
                  <a:srgbClr val="DBE9E7"/>
                </a:solidFill>
                <a:latin typeface="DejaVu Sans"/>
                <a:ea typeface="DejaVu Sans"/>
                <a:cs typeface="DejaVu Sans"/>
              </a:rPr>
              <a:t>Deterministic testing</a:t>
            </a:r>
          </a:p>
          <a:p xmlns:a="http://schemas.openxmlformats.org/drawingml/2006/main">
            <a:pPr>
              <a:defRPr sz="2400" b="0">
                <a:solidFill>
                  <a:srgbClr val="DBE9E7"/>
                </a:solidFill>
                <a:latin typeface="DejaVu Sans"/>
                <a:ea typeface="DejaVu Sans"/>
                <a:cs typeface="DejaVu Sans"/>
              </a:defRPr>
            </a:pPr>
            <a:r>
              <a:rPr sz="2400" b="0">
                <a:solidFill>
                  <a:srgbClr val="DBE9E7"/>
                </a:solidFill>
                <a:latin typeface="DejaVu Sans"/>
                <a:ea typeface="DejaVu Sans"/>
                <a:cs typeface="DejaVu Sans"/>
              </a:rPr>
              <a:t>and AI evaluation</a:t>
            </a:r>
          </a:p>
        </p:txBody>
      </p:sp>
      <p:sp>
        <p:nvSpPr>
          <p:cNvPr id="4" name="">
            <a:extLst xmlns:a="http://schemas.openxmlformats.org/drawingml/2006/main">
              <a:ext uri="{FF2B5EF4-FFF2-40B4-BE49-F238E27FC236}">
                <a16:creationId xmlns:a16="http://schemas.microsoft.com/office/drawing/2014/main" id="{14EECB72-5C85-4652-A1A5-DFA0B40ECAB8}"/>
              </a:ext>
            </a:extLst>
          </p:cNvPr>
          <p:cNvSpPr>
            <a:spLocks xmlns:a="http://schemas.openxmlformats.org/drawingml/2006/main" noGrp="1"/>
          </p:cNvSpPr>
          <p:nvPr/>
        </p:nvSpPr>
        <p:spPr>
          <a:xfrm xmlns:a="http://schemas.openxmlformats.org/drawingml/2006/main">
            <a:off x="609600" y="5572125"/>
            <a:ext cx="4857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CFDADB"/>
                </a:solidFill>
                <a:latin typeface="DejaVu Sans"/>
                <a:ea typeface="DejaVu Sans"/>
                <a:cs typeface="DejaVu Sans"/>
              </a:defRPr>
            </a:defPPr>
          </a:lstStyle>
          <a:p xmlns:a="http://schemas.openxmlformats.org/drawingml/2006/main">
            <a:pPr>
              <a:defRPr sz="1800" b="0">
                <a:solidFill>
                  <a:srgbClr val="CFDADB"/>
                </a:solidFill>
                <a:latin typeface="DejaVu Sans"/>
                <a:ea typeface="DejaVu Sans"/>
                <a:cs typeface="DejaVu Sans"/>
              </a:defRPr>
            </a:pPr>
            <a:r>
              <a:rPr sz="1800" b="0">
                <a:solidFill>
                  <a:srgbClr val="CFDADB"/>
                </a:solidFill>
                <a:latin typeface="DejaVu Sans"/>
                <a:ea typeface="DejaVu Sans"/>
                <a:cs typeface="DejaVu Sans"/>
              </a:rPr>
              <a:t>A practical teaching lab</a:t>
            </a:r>
          </a:p>
          <a:p xmlns:a="http://schemas.openxmlformats.org/drawingml/2006/main">
            <a:pPr>
              <a:defRPr sz="1800" b="0">
                <a:solidFill>
                  <a:srgbClr val="CFDADB"/>
                </a:solidFill>
                <a:latin typeface="DejaVu Sans"/>
                <a:ea typeface="DejaVu Sans"/>
                <a:cs typeface="DejaVu Sans"/>
              </a:defRPr>
            </a:pPr>
            <a:r>
              <a:rPr sz="1800" b="0">
                <a:solidFill>
                  <a:srgbClr val="CFDADB"/>
                </a:solidFill>
                <a:latin typeface="DejaVu Sans"/>
                <a:ea typeface="DejaVu Sans"/>
                <a:cs typeface="DejaVu Sans"/>
              </a:rPr>
              <a:t>Brad Guider</a:t>
            </a:r>
          </a:p>
        </p:txBody>
      </p:sp>
    </p:spTree>
    <p:extLst>
      <p:ext uri="{BB962C8B-B14F-4D97-AF65-F5344CB8AC3E}">
        <p14:creationId xmlns:p14="http://schemas.microsoft.com/office/powerpoint/2010/main" val="1248482919"/>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570580E-2E27-4CCE-A7F3-08401BE3E68A}"/>
              </a:ext>
            </a:extLst>
          </p:cNvPr>
          <p:cNvSpPr>
            <a:spLocks xmlns:a="http://schemas.openxmlformats.org/drawingml/2006/main" noGrp="1"/>
          </p:cNvSpPr>
          <p:nvPr/>
        </p:nvSpPr>
        <p:spPr>
          <a:xfrm xmlns:a="http://schemas.openxmlformats.org/drawingml/2006/main">
            <a:off x="609600" y="4572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42B38"/>
                </a:solidFill>
                <a:latin typeface="DejaVu Sans"/>
                <a:ea typeface="DejaVu Sans"/>
                <a:cs typeface="DejaVu Sans"/>
              </a:defRPr>
            </a:defPPr>
          </a:lstStyle>
          <a:p xmlns:a="http://schemas.openxmlformats.org/drawingml/2006/main">
            <a:pPr>
              <a:defRPr sz="3450" b="1">
                <a:solidFill>
                  <a:srgbClr val="142B38"/>
                </a:solidFill>
                <a:latin typeface="DejaVu Sans"/>
                <a:ea typeface="DejaVu Sans"/>
                <a:cs typeface="DejaVu Sans"/>
              </a:defRPr>
            </a:pPr>
            <a:r>
              <a:rPr sz="3450" b="1">
                <a:solidFill>
                  <a:srgbClr val="142B38"/>
                </a:solidFill>
                <a:latin typeface="DejaVu Sans"/>
                <a:ea typeface="DejaVu Sans"/>
                <a:cs typeface="DejaVu Sans"/>
              </a:rPr>
              <a:t>Contracts and purpose</a:t>
            </a:r>
          </a:p>
        </p:txBody>
      </p:sp>
      <p:sp>
        <p:nvSpPr>
          <p:cNvPr id="2" name="">
            <a:extLst xmlns:a="http://schemas.openxmlformats.org/drawingml/2006/main">
              <a:ext uri="{FF2B5EF4-FFF2-40B4-BE49-F238E27FC236}">
                <a16:creationId xmlns:a16="http://schemas.microsoft.com/office/drawing/2014/main" id="{81FB4559-8B3A-4508-A0AD-D38BA4764C30}"/>
              </a:ext>
            </a:extLst>
          </p:cNvPr>
          <p:cNvSpPr>
            <a:spLocks xmlns:a="http://schemas.openxmlformats.org/drawingml/2006/main" noGrp="1"/>
          </p:cNvSpPr>
          <p:nvPr/>
        </p:nvSpPr>
        <p:spPr>
          <a:xfrm xmlns:a="http://schemas.openxmlformats.org/drawingml/2006/main">
            <a:off x="609600" y="1409700"/>
            <a:ext cx="10858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516572"/>
                </a:solidFill>
                <a:latin typeface="DejaVu Sans"/>
                <a:ea typeface="DejaVu Sans"/>
                <a:cs typeface="DejaVu Sans"/>
              </a:defRPr>
            </a:defPPr>
          </a:lstStyle>
          <a:p xmlns:a="http://schemas.openxmlformats.org/drawingml/2006/main">
            <a:pPr>
              <a:defRPr sz="2250" b="0">
                <a:solidFill>
                  <a:srgbClr val="516572"/>
                </a:solidFill>
                <a:latin typeface="DejaVu Sans"/>
                <a:ea typeface="DejaVu Sans"/>
                <a:cs typeface="DejaVu Sans"/>
              </a:defRPr>
            </a:pPr>
            <a:r>
              <a:rPr sz="2250" b="0">
                <a:solidFill>
                  <a:srgbClr val="516572"/>
                </a:solidFill>
                <a:latin typeface="DejaVu Sans"/>
                <a:ea typeface="DejaVu Sans"/>
                <a:cs typeface="DejaVu Sans"/>
              </a:rPr>
              <a:t>A trustworthy release process needs evidence for both.</a:t>
            </a:r>
          </a:p>
        </p:txBody>
      </p:sp>
      <p:graphicFrame>
        <p:nvGraphicFramePr>
          <p:cNvPr id="3" name="">
            <a:extLst xmlns:a="http://schemas.openxmlformats.org/drawingml/2006/main">
              <a:ext uri="{FF2B5EF4-FFF2-40B4-BE49-F238E27FC236}">
                <a16:creationId xmlns:a16="http://schemas.microsoft.com/office/drawing/2014/main" id="{9D08A012-6157-4AA7-BFA0-1A9AE0BD62E9}"/>
              </a:ext>
            </a:extLst>
          </p:cNvPr>
          <p:cNvGraphicFramePr/>
          <p:nvPr/>
        </p:nvGraphicFramePr>
        <p:xfrm>
          <a:off xmlns:a="http://schemas.openxmlformats.org/drawingml/2006/main" x="609600" y="2286000"/>
          <a:ext xmlns:a="http://schemas.openxmlformats.org/drawingml/2006/main" cx="10972800" cy="2952750"/>
        </p:xfrm>
        <a:graphic xmlns:a="http://schemas.openxmlformats.org/drawingml/2006/main">
          <a:graphicData uri="http://schemas.openxmlformats.org/drawingml/2006/table">
            <a:tbl>
              <a:tblPr/>
              <a:tblGrid>
                <a:gridCol w="5486400"/>
                <a:gridCol w="5486400"/>
              </a:tblGrid>
              <a:tr h="984250">
                <a:tc>
                  <a:txBody>
                    <a:bodyPr/>
                    <a:lstStyle/>
                    <a:p>
                      <a:r>
                        <a:rPr sz="1800" b="1">
                          <a:solidFill>
                            <a:srgbClr val="FFFFFF"/>
                          </a:solidFill>
                          <a:latin typeface="DejaVu Sans"/>
                          <a:ea typeface="DejaVu Sans"/>
                          <a:cs typeface="DejaVu Sans"/>
                        </a:rPr>
                        <a:t>Deterministic contracts</a:t>
                      </a:r>
                    </a:p>
                  </a:txBody>
                  <a:tcPr marL="133350" marR="133350" marT="114300" marB="114300">
                    <a:solidFill>
                      <a:srgbClr val="061726"/>
                    </a:solidFill>
                  </a:tcPr>
                </a:tc>
                <a:tc>
                  <a:txBody>
                    <a:bodyPr/>
                    <a:lstStyle/>
                    <a:p>
                      <a:r>
                        <a:rPr sz="1800" b="1">
                          <a:solidFill>
                            <a:srgbClr val="FFFFFF"/>
                          </a:solidFill>
                          <a:latin typeface="DejaVu Sans"/>
                          <a:ea typeface="DejaVu Sans"/>
                          <a:cs typeface="DejaVu Sans"/>
                        </a:rPr>
                        <a:t>Purpose evaluation</a:t>
                      </a:r>
                    </a:p>
                  </a:txBody>
                  <a:tcPr marL="133350" marR="133350" marT="114300" marB="114300">
                    <a:solidFill>
                      <a:srgbClr val="061726"/>
                    </a:solidFill>
                  </a:tcPr>
                </a:tc>
              </a:tr>
              <a:tr h="984250">
                <a:tc>
                  <a:txBody>
                    <a:bodyPr/>
                    <a:lstStyle/>
                    <a:p>
                      <a:r>
                        <a:rPr sz="1800">
                          <a:solidFill>
                            <a:srgbClr val="142B38"/>
                          </a:solidFill>
                          <a:latin typeface="DejaVu Sans"/>
                          <a:ea typeface="DejaVu Sans"/>
                          <a:cs typeface="DejaVu Sans"/>
                        </a:rPr>
                        <a:t>Did the response obey the explicit rules?</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Did the response address the customer’s need?</a:t>
                      </a:r>
                    </a:p>
                  </a:txBody>
                  <a:tcPr marL="133350" marR="133350" marT="114300" marB="114300">
                    <a:solidFill>
                      <a:srgbClr val="FFFFFF"/>
                    </a:solidFill>
                  </a:tcPr>
                </a:tc>
              </a:tr>
              <a:tr h="984250">
                <a:tc>
                  <a:txBody>
                    <a:bodyPr/>
                    <a:lstStyle/>
                    <a:p>
                      <a:r>
                        <a:rPr sz="1800">
                          <a:solidFill>
                            <a:srgbClr val="142B38"/>
                          </a:solidFill>
                          <a:latin typeface="DejaVu Sans"/>
                          <a:ea typeface="DejaVu Sans"/>
                          <a:cs typeface="DejaVu Sans"/>
                        </a:rPr>
                        <a:t>Valid JSON, required fields, allowed action, existing policy IDs</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Relevant advice, supported claims, a feasible next step</a:t>
                      </a:r>
                    </a:p>
                  </a:txBody>
                  <a:tcPr marL="133350" marR="133350" marT="114300" marB="11430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6F712E13-C33E-472C-9A4C-4228B88C8874}"/>
              </a:ext>
            </a:extLst>
          </p:cNvPr>
          <p:cNvSpPr>
            <a:spLocks xmlns:a="http://schemas.openxmlformats.org/drawingml/2006/main" noGrp="1"/>
          </p:cNvSpPr>
          <p:nvPr/>
        </p:nvSpPr>
        <p:spPr>
          <a:xfrm xmlns:a="http://schemas.openxmlformats.org/drawingml/2006/main">
            <a:off x="609600" y="5753100"/>
            <a:ext cx="10972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1">
                <a:solidFill>
                  <a:srgbClr val="137D83"/>
                </a:solidFill>
                <a:latin typeface="DejaVu Sans"/>
                <a:ea typeface="DejaVu Sans"/>
                <a:cs typeface="DejaVu Sans"/>
              </a:defRPr>
            </a:defPPr>
          </a:lstStyle>
          <a:p xmlns:a="http://schemas.openxmlformats.org/drawingml/2006/main">
            <a:pPr>
              <a:defRPr sz="1950" b="1">
                <a:solidFill>
                  <a:srgbClr val="137D83"/>
                </a:solidFill>
                <a:latin typeface="DejaVu Sans"/>
                <a:ea typeface="DejaVu Sans"/>
                <a:cs typeface="DejaVu Sans"/>
              </a:defRPr>
            </a:pPr>
            <a:r>
              <a:rPr sz="1950" b="1">
                <a:solidFill>
                  <a:srgbClr val="137D83"/>
                </a:solidFill>
                <a:latin typeface="DejaVu Sans"/>
                <a:ea typeface="DejaVu Sans"/>
                <a:cs typeface="DejaVu Sans"/>
              </a:rPr>
              <a:t>Code, models, and people can contribute evaluation evidence.</a:t>
            </a:r>
          </a:p>
        </p:txBody>
      </p:sp>
    </p:spTree>
    <p:extLst>
      <p:ext uri="{BB962C8B-B14F-4D97-AF65-F5344CB8AC3E}">
        <p14:creationId xmlns:p14="http://schemas.microsoft.com/office/powerpoint/2010/main" val="1601301451"/>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9F85B36-9E54-49CD-8921-AEA6B2059544}"/>
              </a:ext>
            </a:extLst>
          </p:cNvPr>
          <p:cNvSpPr>
            <a:spLocks xmlns:a="http://schemas.openxmlformats.org/drawingml/2006/main" noGrp="1"/>
          </p:cNvSpPr>
          <p:nvPr/>
        </p:nvSpPr>
        <p:spPr>
          <a:xfrm xmlns:a="http://schemas.openxmlformats.org/drawingml/2006/main">
            <a:off x="609600" y="4572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42B38"/>
                </a:solidFill>
                <a:latin typeface="DejaVu Sans"/>
                <a:ea typeface="DejaVu Sans"/>
                <a:cs typeface="DejaVu Sans"/>
              </a:defRPr>
            </a:defPPr>
          </a:lstStyle>
          <a:p xmlns:a="http://schemas.openxmlformats.org/drawingml/2006/main">
            <a:pPr>
              <a:defRPr sz="3450" b="1">
                <a:solidFill>
                  <a:srgbClr val="142B38"/>
                </a:solidFill>
                <a:latin typeface="DejaVu Sans"/>
                <a:ea typeface="DejaVu Sans"/>
                <a:cs typeface="DejaVu Sans"/>
              </a:defRPr>
            </a:pPr>
            <a:r>
              <a:rPr sz="3450" b="1">
                <a:solidFill>
                  <a:srgbClr val="142B38"/>
                </a:solidFill>
                <a:latin typeface="DejaVu Sans"/>
                <a:ea typeface="DejaVu Sans"/>
                <a:cs typeface="DejaVu Sans"/>
              </a:rPr>
              <a:t>One customer, four outcomes</a:t>
            </a:r>
          </a:p>
        </p:txBody>
      </p:sp>
      <p:sp>
        <p:nvSpPr>
          <p:cNvPr id="2" name="">
            <a:extLst xmlns:a="http://schemas.openxmlformats.org/drawingml/2006/main">
              <a:ext uri="{FF2B5EF4-FFF2-40B4-BE49-F238E27FC236}">
                <a16:creationId xmlns:a16="http://schemas.microsoft.com/office/drawing/2014/main" id="{3F23EA71-1D9E-4A9A-B5CA-F7D41E843258}"/>
              </a:ext>
            </a:extLst>
          </p:cNvPr>
          <p:cNvSpPr>
            <a:spLocks xmlns:a="http://schemas.openxmlformats.org/drawingml/2006/main" noGrp="1"/>
          </p:cNvSpPr>
          <p:nvPr/>
        </p:nvSpPr>
        <p:spPr>
          <a:xfrm xmlns:a="http://schemas.openxmlformats.org/drawingml/2006/main">
            <a:off x="609600" y="1371600"/>
            <a:ext cx="109728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516572"/>
                </a:solidFill>
                <a:latin typeface="DejaVu Sans"/>
                <a:ea typeface="DejaVu Sans"/>
                <a:cs typeface="DejaVu Sans"/>
              </a:defRPr>
            </a:defPPr>
          </a:lstStyle>
          <a:p xmlns:a="http://schemas.openxmlformats.org/drawingml/2006/main">
            <a:pPr>
              <a:defRPr sz="2100" b="0">
                <a:solidFill>
                  <a:srgbClr val="516572"/>
                </a:solidFill>
                <a:latin typeface="DejaVu Sans"/>
                <a:ea typeface="DejaVu Sans"/>
                <a:cs typeface="DejaVu Sans"/>
              </a:defRPr>
            </a:pPr>
            <a:r>
              <a:rPr sz="2100" b="0">
                <a:solidFill>
                  <a:srgbClr val="516572"/>
                </a:solidFill>
                <a:latin typeface="DejaVu Sans"/>
                <a:ea typeface="DejaVu Sans"/>
                <a:cs typeface="DejaVu Sans"/>
              </a:rPr>
              <a:t>“My unused lamp arrived 10 days ago. How do I return it?”</a:t>
            </a:r>
          </a:p>
        </p:txBody>
      </p:sp>
      <p:graphicFrame>
        <p:nvGraphicFramePr>
          <p:cNvPr id="3" name="">
            <a:extLst xmlns:a="http://schemas.openxmlformats.org/drawingml/2006/main">
              <a:ext uri="{FF2B5EF4-FFF2-40B4-BE49-F238E27FC236}">
                <a16:creationId xmlns:a16="http://schemas.microsoft.com/office/drawing/2014/main" id="{647D7412-07BD-4BA6-A218-4D034CEFC3FC}"/>
              </a:ext>
            </a:extLst>
          </p:cNvPr>
          <p:cNvGraphicFramePr/>
          <p:nvPr/>
        </p:nvGraphicFramePr>
        <p:xfrm>
          <a:off xmlns:a="http://schemas.openxmlformats.org/drawingml/2006/main" x="609600" y="2219325"/>
          <a:ext xmlns:a="http://schemas.openxmlformats.org/drawingml/2006/main" cx="10972800" cy="3352800"/>
        </p:xfrm>
        <a:graphic xmlns:a="http://schemas.openxmlformats.org/drawingml/2006/main">
          <a:graphicData uri="http://schemas.openxmlformats.org/drawingml/2006/table">
            <a:tbl>
              <a:tblPr/>
              <a:tblGrid>
                <a:gridCol w="5810250"/>
                <a:gridCol w="1476375"/>
                <a:gridCol w="1476375"/>
                <a:gridCol w="2209800"/>
              </a:tblGrid>
              <a:tr h="670560">
                <a:tc>
                  <a:txBody>
                    <a:bodyPr/>
                    <a:lstStyle/>
                    <a:p>
                      <a:r>
                        <a:rPr sz="1800" b="1">
                          <a:solidFill>
                            <a:srgbClr val="FFFFFF"/>
                          </a:solidFill>
                          <a:latin typeface="DejaVu Sans"/>
                          <a:ea typeface="DejaVu Sans"/>
                          <a:cs typeface="DejaVu Sans"/>
                        </a:rPr>
                        <a:t>Candidate</a:t>
                      </a:r>
                    </a:p>
                  </a:txBody>
                  <a:tcPr marL="133350" marR="133350" marT="114300" marB="114300">
                    <a:solidFill>
                      <a:srgbClr val="061726"/>
                    </a:solidFill>
                  </a:tcPr>
                </a:tc>
                <a:tc>
                  <a:txBody>
                    <a:bodyPr/>
                    <a:lstStyle/>
                    <a:p>
                      <a:r>
                        <a:rPr sz="1800" b="1">
                          <a:solidFill>
                            <a:srgbClr val="FFFFFF"/>
                          </a:solidFill>
                          <a:latin typeface="DejaVu Sans"/>
                          <a:ea typeface="DejaVu Sans"/>
                          <a:cs typeface="DejaVu Sans"/>
                        </a:rPr>
                        <a:t>Contract</a:t>
                      </a:r>
                    </a:p>
                  </a:txBody>
                  <a:tcPr marL="133350" marR="133350" marT="114300" marB="114300">
                    <a:solidFill>
                      <a:srgbClr val="061726"/>
                    </a:solidFill>
                  </a:tcPr>
                </a:tc>
                <a:tc>
                  <a:txBody>
                    <a:bodyPr/>
                    <a:lstStyle/>
                    <a:p>
                      <a:r>
                        <a:rPr sz="1800" b="1">
                          <a:solidFill>
                            <a:srgbClr val="FFFFFF"/>
                          </a:solidFill>
                          <a:latin typeface="DejaVu Sans"/>
                          <a:ea typeface="DejaVu Sans"/>
                          <a:cs typeface="DejaVu Sans"/>
                        </a:rPr>
                        <a:t>Purpose</a:t>
                      </a:r>
                    </a:p>
                  </a:txBody>
                  <a:tcPr marL="133350" marR="133350" marT="114300" marB="114300">
                    <a:solidFill>
                      <a:srgbClr val="061726"/>
                    </a:solidFill>
                  </a:tcPr>
                </a:tc>
                <a:tc>
                  <a:txBody>
                    <a:bodyPr/>
                    <a:lstStyle/>
                    <a:p>
                      <a:r>
                        <a:rPr sz="1800" b="1">
                          <a:solidFill>
                            <a:srgbClr val="FFFFFF"/>
                          </a:solidFill>
                          <a:latin typeface="DejaVu Sans"/>
                          <a:ea typeface="DejaVu Sans"/>
                          <a:cs typeface="DejaVu Sans"/>
                        </a:rPr>
                        <a:t>Decision</a:t>
                      </a:r>
                    </a:p>
                  </a:txBody>
                  <a:tcPr marL="133350" marR="133350" marT="114300" marB="114300">
                    <a:solidFill>
                      <a:srgbClr val="061726"/>
                    </a:solidFill>
                  </a:tcPr>
                </a:tc>
              </a:tr>
              <a:tr h="670560">
                <a:tc>
                  <a:txBody>
                    <a:bodyPr/>
                    <a:lstStyle/>
                    <a:p>
                      <a:r>
                        <a:rPr sz="1800">
                          <a:solidFill>
                            <a:srgbClr val="142B38"/>
                          </a:solidFill>
                          <a:latin typeface="DejaVu Sans"/>
                          <a:ea typeface="DejaVu Sans"/>
                          <a:cs typeface="DejaVu Sans"/>
                        </a:rPr>
                        <a:t>Valid JSON with irrelevant catalog advice</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Pass</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Fail</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Block</a:t>
                      </a:r>
                    </a:p>
                  </a:txBody>
                  <a:tcPr marL="133350" marR="133350" marT="114300" marB="114300">
                    <a:solidFill>
                      <a:srgbClr val="FFFFFF"/>
                    </a:solidFill>
                  </a:tcPr>
                </a:tc>
              </a:tr>
              <a:tr h="670560">
                <a:tc>
                  <a:txBody>
                    <a:bodyPr/>
                    <a:lstStyle/>
                    <a:p>
                      <a:r>
                        <a:rPr sz="1800">
                          <a:solidFill>
                            <a:srgbClr val="142B38"/>
                          </a:solidFill>
                          <a:latin typeface="DejaVu Sans"/>
                          <a:ea typeface="DejaVu Sans"/>
                          <a:cs typeface="DejaVu Sans"/>
                        </a:rPr>
                        <a:t>Helpful return advice in plain text</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Fail</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Pass</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Block</a:t>
                      </a:r>
                    </a:p>
                  </a:txBody>
                  <a:tcPr marL="133350" marR="133350" marT="114300" marB="114300">
                    <a:solidFill>
                      <a:srgbClr val="FFFFFF"/>
                    </a:solidFill>
                  </a:tcPr>
                </a:tc>
              </a:tr>
              <a:tr h="670560">
                <a:tc>
                  <a:txBody>
                    <a:bodyPr/>
                    <a:lstStyle/>
                    <a:p>
                      <a:r>
                        <a:rPr sz="1800">
                          <a:solidFill>
                            <a:srgbClr val="142B38"/>
                          </a:solidFill>
                          <a:latin typeface="DejaVu Sans"/>
                          <a:ea typeface="DejaVu Sans"/>
                          <a:cs typeface="DejaVu Sans"/>
                        </a:rPr>
                        <a:t>Plain text claiming a completed refund</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Fail</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Fail</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Block</a:t>
                      </a:r>
                    </a:p>
                  </a:txBody>
                  <a:tcPr marL="133350" marR="133350" marT="114300" marB="114300">
                    <a:solidFill>
                      <a:srgbClr val="FFFFFF"/>
                    </a:solidFill>
                  </a:tcPr>
                </a:tc>
              </a:tr>
              <a:tr h="670560">
                <a:tc>
                  <a:txBody>
                    <a:bodyPr/>
                    <a:lstStyle/>
                    <a:p>
                      <a:r>
                        <a:rPr sz="1800">
                          <a:solidFill>
                            <a:srgbClr val="142B38"/>
                          </a:solidFill>
                          <a:latin typeface="DejaVu Sans"/>
                          <a:ea typeface="DejaVu Sans"/>
                          <a:cs typeface="DejaVu Sans"/>
                        </a:rPr>
                        <a:t>Valid JSON with supported return advice</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Pass</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Pass</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Eligible</a:t>
                      </a:r>
                    </a:p>
                  </a:txBody>
                  <a:tcPr marL="133350" marR="133350" marT="114300" marB="11430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D8A1CF91-CC02-4A79-BB23-3FA98DDA533E}"/>
              </a:ext>
            </a:extLst>
          </p:cNvPr>
          <p:cNvSpPr>
            <a:spLocks xmlns:a="http://schemas.openxmlformats.org/drawingml/2006/main" noGrp="1"/>
          </p:cNvSpPr>
          <p:nvPr/>
        </p:nvSpPr>
        <p:spPr>
          <a:xfrm xmlns:a="http://schemas.openxmlformats.org/drawingml/2006/main">
            <a:off x="609600" y="5943600"/>
            <a:ext cx="10972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516572"/>
                </a:solidFill>
                <a:latin typeface="DejaVu Sans"/>
                <a:ea typeface="DejaVu Sans"/>
                <a:cs typeface="DejaVu Sans"/>
              </a:defRPr>
            </a:defPPr>
          </a:lstStyle>
          <a:p xmlns:a="http://schemas.openxmlformats.org/drawingml/2006/main">
            <a:pPr>
              <a:defRPr sz="1725" b="0">
                <a:solidFill>
                  <a:srgbClr val="516572"/>
                </a:solidFill>
                <a:latin typeface="DejaVu Sans"/>
                <a:ea typeface="DejaVu Sans"/>
                <a:cs typeface="DejaVu Sans"/>
              </a:defRPr>
            </a:pPr>
            <a:r>
              <a:rPr sz="1725" b="0">
                <a:solidFill>
                  <a:srgbClr val="516572"/>
                </a:solidFill>
                <a:latin typeface="DejaVu Sans"/>
                <a:ea typeface="DejaVu Sans"/>
                <a:cs typeface="DejaVu Sans"/>
              </a:rPr>
              <a:t>Authored teaching fixtures. Eligible applies to the evaluated scenario.</a:t>
            </a:r>
          </a:p>
        </p:txBody>
      </p:sp>
    </p:spTree>
    <p:extLst>
      <p:ext uri="{BB962C8B-B14F-4D97-AF65-F5344CB8AC3E}">
        <p14:creationId xmlns:p14="http://schemas.microsoft.com/office/powerpoint/2010/main" val="1591642262"/>
      </p:ext>
    </p:extLst>
  </p:cSld>
</p:sld>
</file>

<file path=ppt/slides/slide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C0D1CEA-53C9-4BE0-93BB-1144B01FD761}"/>
              </a:ext>
            </a:extLst>
          </p:cNvPr>
          <p:cNvSpPr>
            <a:spLocks xmlns:a="http://schemas.openxmlformats.org/drawingml/2006/main" noGrp="1"/>
          </p:cNvSpPr>
          <p:nvPr/>
        </p:nvSpPr>
        <p:spPr>
          <a:xfrm xmlns:a="http://schemas.openxmlformats.org/drawingml/2006/main">
            <a:off x="609600" y="4572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42B38"/>
                </a:solidFill>
                <a:latin typeface="DejaVu Sans"/>
                <a:ea typeface="DejaVu Sans"/>
                <a:cs typeface="DejaVu Sans"/>
              </a:defRPr>
            </a:defPPr>
          </a:lstStyle>
          <a:p xmlns:a="http://schemas.openxmlformats.org/drawingml/2006/main">
            <a:pPr>
              <a:defRPr sz="3450" b="1">
                <a:solidFill>
                  <a:srgbClr val="142B38"/>
                </a:solidFill>
                <a:latin typeface="DejaVu Sans"/>
                <a:ea typeface="DejaVu Sans"/>
                <a:cs typeface="DejaVu Sans"/>
              </a:defRPr>
            </a:pPr>
            <a:r>
              <a:rPr sz="3450" b="1">
                <a:solidFill>
                  <a:srgbClr val="142B38"/>
                </a:solidFill>
                <a:latin typeface="DejaVu Sans"/>
                <a:ea typeface="DejaVu Sans"/>
                <a:cs typeface="DejaVu Sans"/>
              </a:rPr>
              <a:t>Evidence can become stale</a:t>
            </a:r>
          </a:p>
        </p:txBody>
      </p:sp>
      <p:sp>
        <p:nvSpPr>
          <p:cNvPr id="2" name="">
            <a:extLst xmlns:a="http://schemas.openxmlformats.org/drawingml/2006/main">
              <a:ext uri="{FF2B5EF4-FFF2-40B4-BE49-F238E27FC236}">
                <a16:creationId xmlns:a16="http://schemas.microsoft.com/office/drawing/2014/main" id="{E115CD62-D60E-4184-96D5-928A1D4982DA}"/>
              </a:ext>
            </a:extLst>
          </p:cNvPr>
          <p:cNvSpPr>
            <a:spLocks xmlns:a="http://schemas.openxmlformats.org/drawingml/2006/main" noGrp="1"/>
          </p:cNvSpPr>
          <p:nvPr/>
        </p:nvSpPr>
        <p:spPr>
          <a:xfrm xmlns:a="http://schemas.openxmlformats.org/drawingml/2006/main">
            <a:off x="609600" y="1600200"/>
            <a:ext cx="4762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137D83"/>
                </a:solidFill>
                <a:latin typeface="DejaVu Sans"/>
                <a:ea typeface="DejaVu Sans"/>
                <a:cs typeface="DejaVu Sans"/>
              </a:defRPr>
            </a:defPPr>
          </a:lstStyle>
          <a:p xmlns:a="http://schemas.openxmlformats.org/drawingml/2006/main">
            <a:pPr>
              <a:defRPr sz="2100" b="1">
                <a:solidFill>
                  <a:srgbClr val="137D83"/>
                </a:solidFill>
                <a:latin typeface="DejaVu Sans"/>
                <a:ea typeface="DejaVu Sans"/>
                <a:cs typeface="DejaVu Sans"/>
              </a:defRPr>
            </a:pPr>
            <a:r>
              <a:rPr sz="2100" b="1">
                <a:solidFill>
                  <a:srgbClr val="137D83"/>
                </a:solidFill>
                <a:latin typeface="DejaVu Sans"/>
                <a:ea typeface="DejaVu Sans"/>
                <a:cs typeface="DejaVu Sans"/>
              </a:rPr>
              <a:t>An original answer</a:t>
            </a:r>
          </a:p>
        </p:txBody>
      </p:sp>
      <p:sp>
        <p:nvSpPr>
          <p:cNvPr id="3" name="">
            <a:extLst xmlns:a="http://schemas.openxmlformats.org/drawingml/2006/main">
              <a:ext uri="{FF2B5EF4-FFF2-40B4-BE49-F238E27FC236}">
                <a16:creationId xmlns:a16="http://schemas.microsoft.com/office/drawing/2014/main" id="{006D4032-E616-49A7-92AB-F2F360F8125C}"/>
              </a:ext>
            </a:extLst>
          </p:cNvPr>
          <p:cNvSpPr>
            <a:spLocks xmlns:a="http://schemas.openxmlformats.org/drawingml/2006/main" noGrp="1"/>
          </p:cNvSpPr>
          <p:nvPr/>
        </p:nvSpPr>
        <p:spPr>
          <a:xfrm xmlns:a="http://schemas.openxmlformats.org/drawingml/2006/main">
            <a:off x="609600" y="2343150"/>
            <a:ext cx="4762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75" b="0">
                <a:solidFill>
                  <a:srgbClr val="142B38"/>
                </a:solidFill>
                <a:latin typeface="DejaVu Sans"/>
                <a:ea typeface="DejaVu Sans"/>
                <a:cs typeface="DejaVu Sans"/>
              </a:defRPr>
            </a:defPPr>
          </a:lstStyle>
          <a:p xmlns:a="http://schemas.openxmlformats.org/drawingml/2006/main">
            <a:pPr>
              <a:defRPr sz="2475" b="0">
                <a:solidFill>
                  <a:srgbClr val="142B38"/>
                </a:solidFill>
                <a:latin typeface="DejaVu Sans"/>
                <a:ea typeface="DejaVu Sans"/>
                <a:cs typeface="DejaVu Sans"/>
              </a:defRPr>
            </a:pPr>
            <a:r>
              <a:rPr sz="2475" b="0">
                <a:solidFill>
                  <a:srgbClr val="142B38"/>
                </a:solidFill>
                <a:latin typeface="DejaVu Sans"/>
                <a:ea typeface="DejaVu Sans"/>
                <a:cs typeface="DejaVu Sans"/>
              </a:rPr>
              <a:t>“Please provide your order number so support can help start a return request.”</a:t>
            </a:r>
          </a:p>
        </p:txBody>
      </p:sp>
      <p:sp>
        <p:nvSpPr>
          <p:cNvPr id="4" name="">
            <a:extLst xmlns:a="http://schemas.openxmlformats.org/drawingml/2006/main">
              <a:ext uri="{FF2B5EF4-FFF2-40B4-BE49-F238E27FC236}">
                <a16:creationId xmlns:a16="http://schemas.microsoft.com/office/drawing/2014/main" id="{57DE3606-20BC-4DCD-9AAD-E81B1689AF9F}"/>
              </a:ext>
            </a:extLst>
          </p:cNvPr>
          <p:cNvSpPr>
            <a:spLocks xmlns:a="http://schemas.openxmlformats.org/drawingml/2006/main" noGrp="1"/>
          </p:cNvSpPr>
          <p:nvPr/>
        </p:nvSpPr>
        <p:spPr>
          <a:xfrm xmlns:a="http://schemas.openxmlformats.org/drawingml/2006/main">
            <a:off x="6515100" y="1600200"/>
            <a:ext cx="4953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B17623"/>
                </a:solidFill>
                <a:latin typeface="DejaVu Sans"/>
                <a:ea typeface="DejaVu Sans"/>
                <a:cs typeface="DejaVu Sans"/>
              </a:defRPr>
            </a:defPPr>
          </a:lstStyle>
          <a:p xmlns:a="http://schemas.openxmlformats.org/drawingml/2006/main">
            <a:pPr>
              <a:defRPr sz="2100" b="1">
                <a:solidFill>
                  <a:srgbClr val="B17623"/>
                </a:solidFill>
                <a:latin typeface="DejaVu Sans"/>
                <a:ea typeface="DejaVu Sans"/>
                <a:cs typeface="DejaVu Sans"/>
              </a:defRPr>
            </a:pPr>
            <a:r>
              <a:rPr sz="2100" b="1">
                <a:solidFill>
                  <a:srgbClr val="B17623"/>
                </a:solidFill>
                <a:latin typeface="DejaVu Sans"/>
                <a:ea typeface="DejaVu Sans"/>
                <a:cs typeface="DejaVu Sans"/>
              </a:rPr>
              <a:t>An added claim</a:t>
            </a:r>
          </a:p>
        </p:txBody>
      </p:sp>
      <p:sp>
        <p:nvSpPr>
          <p:cNvPr id="5" name="">
            <a:extLst xmlns:a="http://schemas.openxmlformats.org/drawingml/2006/main">
              <a:ext uri="{FF2B5EF4-FFF2-40B4-BE49-F238E27FC236}">
                <a16:creationId xmlns:a16="http://schemas.microsoft.com/office/drawing/2014/main" id="{C9B1308E-7BE6-45BD-9F95-68BFC00D31F1}"/>
              </a:ext>
            </a:extLst>
          </p:cNvPr>
          <p:cNvSpPr>
            <a:spLocks xmlns:a="http://schemas.openxmlformats.org/drawingml/2006/main" noGrp="1"/>
          </p:cNvSpPr>
          <p:nvPr/>
        </p:nvSpPr>
        <p:spPr>
          <a:xfrm xmlns:a="http://schemas.openxmlformats.org/drawingml/2006/main">
            <a:off x="6515100" y="2343150"/>
            <a:ext cx="476250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75" b="0">
                <a:solidFill>
                  <a:srgbClr val="142B38"/>
                </a:solidFill>
                <a:latin typeface="DejaVu Sans"/>
                <a:ea typeface="DejaVu Sans"/>
                <a:cs typeface="DejaVu Sans"/>
              </a:defRPr>
            </a:defPPr>
          </a:lstStyle>
          <a:p xmlns:a="http://schemas.openxmlformats.org/drawingml/2006/main">
            <a:pPr>
              <a:defRPr sz="2475" b="0">
                <a:solidFill>
                  <a:srgbClr val="142B38"/>
                </a:solidFill>
                <a:latin typeface="DejaVu Sans"/>
                <a:ea typeface="DejaVu Sans"/>
                <a:cs typeface="DejaVu Sans"/>
              </a:defRPr>
            </a:pPr>
            <a:r>
              <a:rPr sz="2475" b="0">
                <a:solidFill>
                  <a:srgbClr val="142B38"/>
                </a:solidFill>
                <a:latin typeface="DejaVu Sans"/>
                <a:ea typeface="DejaVu Sans"/>
                <a:cs typeface="DejaVu Sans"/>
              </a:rPr>
              <a:t>“Your refund has already been processed.”</a:t>
            </a:r>
          </a:p>
        </p:txBody>
      </p:sp>
      <p:sp>
        <p:nvSpPr>
          <p:cNvPr id="6" name="">
            <a:extLst xmlns:a="http://schemas.openxmlformats.org/drawingml/2006/main">
              <a:ext uri="{FF2B5EF4-FFF2-40B4-BE49-F238E27FC236}">
                <a16:creationId xmlns:a16="http://schemas.microsoft.com/office/drawing/2014/main" id="{0D481F16-D125-4278-B23B-27FFFE42AFEF}"/>
              </a:ext>
            </a:extLst>
          </p:cNvPr>
          <p:cNvSpPr>
            <a:spLocks xmlns:a="http://schemas.openxmlformats.org/drawingml/2006/main" noGrp="1"/>
          </p:cNvSpPr>
          <p:nvPr/>
        </p:nvSpPr>
        <p:spPr>
          <a:xfrm xmlns:a="http://schemas.openxmlformats.org/drawingml/2006/main">
            <a:off x="609600" y="4695825"/>
            <a:ext cx="109728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142B38"/>
                </a:solidFill>
                <a:latin typeface="DejaVu Sans"/>
                <a:ea typeface="DejaVu Sans"/>
                <a:cs typeface="DejaVu Sans"/>
              </a:defRPr>
            </a:defPPr>
          </a:lstStyle>
          <a:p xmlns:a="http://schemas.openxmlformats.org/drawingml/2006/main">
            <a:pPr>
              <a:defRPr sz="2250" b="1">
                <a:solidFill>
                  <a:srgbClr val="142B38"/>
                </a:solidFill>
                <a:latin typeface="DejaVu Sans"/>
                <a:ea typeface="DejaVu Sans"/>
                <a:cs typeface="DejaVu Sans"/>
              </a:defRPr>
            </a:pPr>
            <a:r>
              <a:rPr sz="2250" b="1">
                <a:solidFill>
                  <a:srgbClr val="142B38"/>
                </a:solidFill>
                <a:latin typeface="DejaVu Sans"/>
                <a:ea typeface="DejaVu Sans"/>
                <a:cs typeface="DejaVu Sans"/>
              </a:rPr>
              <a:t>Old quotations still match. The evaluated input has changed.</a:t>
            </a:r>
          </a:p>
        </p:txBody>
      </p:sp>
      <p:sp>
        <p:nvSpPr>
          <p:cNvPr id="7" name="">
            <a:extLst xmlns:a="http://schemas.openxmlformats.org/drawingml/2006/main">
              <a:ext uri="{FF2B5EF4-FFF2-40B4-BE49-F238E27FC236}">
                <a16:creationId xmlns:a16="http://schemas.microsoft.com/office/drawing/2014/main" id="{520D665A-5646-4E0D-B37B-E81C18D1F872}"/>
              </a:ext>
            </a:extLst>
          </p:cNvPr>
          <p:cNvSpPr>
            <a:spLocks xmlns:a="http://schemas.openxmlformats.org/drawingml/2006/main" noGrp="1"/>
          </p:cNvSpPr>
          <p:nvPr/>
        </p:nvSpPr>
        <p:spPr>
          <a:xfrm xmlns:a="http://schemas.openxmlformats.org/drawingml/2006/main">
            <a:off x="609600" y="558165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37D83"/>
                </a:solidFill>
                <a:latin typeface="DejaVu Sans"/>
                <a:ea typeface="DejaVu Sans"/>
                <a:cs typeface="DejaVu Sans"/>
              </a:defRPr>
            </a:defPPr>
          </a:lstStyle>
          <a:p xmlns:a="http://schemas.openxmlformats.org/drawingml/2006/main">
            <a:pPr>
              <a:defRPr sz="2175" b="1">
                <a:solidFill>
                  <a:srgbClr val="137D83"/>
                </a:solidFill>
                <a:latin typeface="DejaVu Sans"/>
                <a:ea typeface="DejaVu Sans"/>
                <a:cs typeface="DejaVu Sans"/>
              </a:defRPr>
            </a:pPr>
            <a:r>
              <a:rPr sz="2175" b="1">
                <a:solidFill>
                  <a:srgbClr val="137D83"/>
                </a:solidFill>
                <a:latin typeface="DejaVu Sans"/>
                <a:ea typeface="DejaVu Sans"/>
                <a:cs typeface="DejaVu Sans"/>
              </a:rPr>
              <a:t>REVIEW: reassessment must address the exact current inputs.</a:t>
            </a:r>
          </a:p>
        </p:txBody>
      </p:sp>
    </p:spTree>
    <p:extLst>
      <p:ext uri="{BB962C8B-B14F-4D97-AF65-F5344CB8AC3E}">
        <p14:creationId xmlns:p14="http://schemas.microsoft.com/office/powerpoint/2010/main" val="2110557943"/>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EEADF507-9651-46FC-AB9C-9ED06D3E61E3}"/>
              </a:ext>
            </a:extLst>
          </p:cNvPr>
          <p:cNvSpPr>
            <a:spLocks xmlns:a="http://schemas.openxmlformats.org/drawingml/2006/main" noGrp="1"/>
          </p:cNvSpPr>
          <p:nvPr/>
        </p:nvSpPr>
        <p:spPr>
          <a:xfrm xmlns:a="http://schemas.openxmlformats.org/drawingml/2006/main">
            <a:off x="609600" y="4572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42B38"/>
                </a:solidFill>
                <a:latin typeface="DejaVu Sans"/>
                <a:ea typeface="DejaVu Sans"/>
                <a:cs typeface="DejaVu Sans"/>
              </a:defRPr>
            </a:defPPr>
          </a:lstStyle>
          <a:p xmlns:a="http://schemas.openxmlformats.org/drawingml/2006/main">
            <a:pPr>
              <a:defRPr sz="3450" b="1">
                <a:solidFill>
                  <a:srgbClr val="142B38"/>
                </a:solidFill>
                <a:latin typeface="DejaVu Sans"/>
                <a:ea typeface="DejaVu Sans"/>
                <a:cs typeface="DejaVu Sans"/>
              </a:defRPr>
            </a:pPr>
            <a:r>
              <a:rPr sz="3450" b="1">
                <a:solidFill>
                  <a:srgbClr val="142B38"/>
                </a:solidFill>
                <a:latin typeface="DejaVu Sans"/>
                <a:ea typeface="DejaVu Sans"/>
                <a:cs typeface="DejaVu Sans"/>
              </a:rPr>
              <a:t>The release decision</a:t>
            </a:r>
          </a:p>
        </p:txBody>
      </p:sp>
      <p:graphicFrame>
        <p:nvGraphicFramePr>
          <p:cNvPr id="2" name="">
            <a:extLst xmlns:a="http://schemas.openxmlformats.org/drawingml/2006/main">
              <a:ext uri="{FF2B5EF4-FFF2-40B4-BE49-F238E27FC236}">
                <a16:creationId xmlns:a16="http://schemas.microsoft.com/office/drawing/2014/main" id="{A6FA5841-549B-42F0-9D8A-960699FCCE9F}"/>
              </a:ext>
            </a:extLst>
          </p:cNvPr>
          <p:cNvGraphicFramePr/>
          <p:nvPr/>
        </p:nvGraphicFramePr>
        <p:xfrm>
          <a:off xmlns:a="http://schemas.openxmlformats.org/drawingml/2006/main" x="609600" y="1743075"/>
          <a:ext xmlns:a="http://schemas.openxmlformats.org/drawingml/2006/main" cx="10972800" cy="3286125"/>
        </p:xfrm>
        <a:graphic xmlns:a="http://schemas.openxmlformats.org/drawingml/2006/main">
          <a:graphicData uri="http://schemas.openxmlformats.org/drawingml/2006/table">
            <a:tbl>
              <a:tblPr/>
              <a:tblGrid>
                <a:gridCol w="2381250"/>
                <a:gridCol w="8591550"/>
              </a:tblGrid>
              <a:tr h="821531">
                <a:tc>
                  <a:txBody>
                    <a:bodyPr/>
                    <a:lstStyle/>
                    <a:p>
                      <a:r>
                        <a:rPr sz="1800" b="1">
                          <a:solidFill>
                            <a:srgbClr val="FFFFFF"/>
                          </a:solidFill>
                          <a:latin typeface="DejaVu Sans"/>
                          <a:ea typeface="DejaVu Sans"/>
                          <a:cs typeface="DejaVu Sans"/>
                        </a:rPr>
                        <a:t>Decision</a:t>
                      </a:r>
                    </a:p>
                  </a:txBody>
                  <a:tcPr marL="133350" marR="133350" marT="114300" marB="114300">
                    <a:solidFill>
                      <a:srgbClr val="061726"/>
                    </a:solidFill>
                  </a:tcPr>
                </a:tc>
                <a:tc>
                  <a:txBody>
                    <a:bodyPr/>
                    <a:lstStyle/>
                    <a:p>
                      <a:r>
                        <a:rPr sz="1800" b="1">
                          <a:solidFill>
                            <a:srgbClr val="FFFFFF"/>
                          </a:solidFill>
                          <a:latin typeface="DejaVu Sans"/>
                          <a:ea typeface="DejaVu Sans"/>
                          <a:cs typeface="DejaVu Sans"/>
                        </a:rPr>
                        <a:t>Evidence required</a:t>
                      </a:r>
                    </a:p>
                  </a:txBody>
                  <a:tcPr marL="133350" marR="133350" marT="114300" marB="114300">
                    <a:solidFill>
                      <a:srgbClr val="061726"/>
                    </a:solidFill>
                  </a:tcPr>
                </a:tc>
              </a:tr>
              <a:tr h="821531">
                <a:tc>
                  <a:txBody>
                    <a:bodyPr/>
                    <a:lstStyle/>
                    <a:p>
                      <a:r>
                        <a:rPr sz="1800">
                          <a:solidFill>
                            <a:srgbClr val="142B38"/>
                          </a:solidFill>
                          <a:latin typeface="DejaVu Sans"/>
                          <a:ea typeface="DejaVu Sans"/>
                          <a:cs typeface="DejaVu Sans"/>
                        </a:rPr>
                        <a:t>Block</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Known contract failure, or valid uncontested purpose failure</a:t>
                      </a:r>
                    </a:p>
                  </a:txBody>
                  <a:tcPr marL="133350" marR="133350" marT="114300" marB="114300">
                    <a:solidFill>
                      <a:srgbClr val="FFFFFF"/>
                    </a:solidFill>
                  </a:tcPr>
                </a:tc>
              </a:tr>
              <a:tr h="821531">
                <a:tc>
                  <a:txBody>
                    <a:bodyPr/>
                    <a:lstStyle/>
                    <a:p>
                      <a:r>
                        <a:rPr sz="1800">
                          <a:solidFill>
                            <a:srgbClr val="142B38"/>
                          </a:solidFill>
                          <a:latin typeface="DejaVu Sans"/>
                          <a:ea typeface="DejaVu Sans"/>
                          <a:cs typeface="DejaVu Sans"/>
                        </a:rPr>
                        <a:t>Review</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Missing or stale evidence, invalid grading, or a material disagreement</a:t>
                      </a:r>
                    </a:p>
                  </a:txBody>
                  <a:tcPr marL="133350" marR="133350" marT="114300" marB="114300">
                    <a:solidFill>
                      <a:srgbClr val="FFFFFF"/>
                    </a:solidFill>
                  </a:tcPr>
                </a:tc>
              </a:tr>
              <a:tr h="821531">
                <a:tc>
                  <a:txBody>
                    <a:bodyPr/>
                    <a:lstStyle/>
                    <a:p>
                      <a:r>
                        <a:rPr sz="1800">
                          <a:solidFill>
                            <a:srgbClr val="142B38"/>
                          </a:solidFill>
                          <a:latin typeface="DejaVu Sans"/>
                          <a:ea typeface="DejaVu Sans"/>
                          <a:cs typeface="DejaVu Sans"/>
                        </a:rPr>
                        <a:t>Eligible</a:t>
                      </a:r>
                    </a:p>
                  </a:txBody>
                  <a:tcPr marL="133350" marR="133350" marT="114300" marB="114300">
                    <a:solidFill>
                      <a:srgbClr val="FFFFFF"/>
                    </a:solidFill>
                  </a:tcPr>
                </a:tc>
                <a:tc>
                  <a:txBody>
                    <a:bodyPr/>
                    <a:lstStyle/>
                    <a:p>
                      <a:r>
                        <a:rPr sz="1800">
                          <a:solidFill>
                            <a:srgbClr val="142B38"/>
                          </a:solidFill>
                          <a:latin typeface="DejaVu Sans"/>
                          <a:ea typeface="DejaVu Sans"/>
                          <a:cs typeface="DejaVu Sans"/>
                        </a:rPr>
                        <a:t>All required evidence is valid and every criterion is satisfied</a:t>
                      </a:r>
                    </a:p>
                  </a:txBody>
                  <a:tcPr marL="133350" marR="133350" marT="114300" marB="114300">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D9AD64F3-CD89-4103-9707-63DEF19B230E}"/>
              </a:ext>
            </a:extLst>
          </p:cNvPr>
          <p:cNvSpPr>
            <a:spLocks xmlns:a="http://schemas.openxmlformats.org/drawingml/2006/main" noGrp="1"/>
          </p:cNvSpPr>
          <p:nvPr/>
        </p:nvSpPr>
        <p:spPr>
          <a:xfrm xmlns:a="http://schemas.openxmlformats.org/drawingml/2006/main">
            <a:off x="609600" y="5562600"/>
            <a:ext cx="109728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142B38"/>
                </a:solidFill>
                <a:latin typeface="DejaVu Sans"/>
                <a:ea typeface="DejaVu Sans"/>
                <a:cs typeface="DejaVu Sans"/>
              </a:defRPr>
            </a:defPPr>
          </a:lstStyle>
          <a:p xmlns:a="http://schemas.openxmlformats.org/drawingml/2006/main">
            <a:pPr>
              <a:defRPr sz="2250" b="1">
                <a:solidFill>
                  <a:srgbClr val="142B38"/>
                </a:solidFill>
                <a:latin typeface="DejaVu Sans"/>
                <a:ea typeface="DejaVu Sans"/>
                <a:cs typeface="DejaVu Sans"/>
              </a:defRPr>
            </a:pPr>
            <a:r>
              <a:rPr sz="2250" b="1">
                <a:solidFill>
                  <a:srgbClr val="142B38"/>
                </a:solidFill>
                <a:latin typeface="DejaVu Sans"/>
                <a:ea typeface="DejaVu Sans"/>
                <a:cs typeface="DejaVu Sans"/>
              </a:rPr>
              <a:t>A high average cannot cancel a failing requirement.</a:t>
            </a:r>
          </a:p>
        </p:txBody>
      </p:sp>
    </p:spTree>
    <p:extLst>
      <p:ext uri="{BB962C8B-B14F-4D97-AF65-F5344CB8AC3E}">
        <p14:creationId xmlns:p14="http://schemas.microsoft.com/office/powerpoint/2010/main" val="1948052141"/>
      </p:ext>
    </p:extLst>
  </p:cSld>
</p:sld>
</file>

<file path=ppt/slides/slide6.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822A40A-2140-4E5C-BE00-C4BE5A0D0A00}"/>
              </a:ext>
            </a:extLst>
          </p:cNvPr>
          <p:cNvSpPr>
            <a:spLocks xmlns:a="http://schemas.openxmlformats.org/drawingml/2006/main" noGrp="1"/>
          </p:cNvSpPr>
          <p:nvPr/>
        </p:nvSpPr>
        <p:spPr>
          <a:xfrm xmlns:a="http://schemas.openxmlformats.org/drawingml/2006/main">
            <a:off x="609600" y="4572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42B38"/>
                </a:solidFill>
                <a:latin typeface="DejaVu Sans"/>
                <a:ea typeface="DejaVu Sans"/>
                <a:cs typeface="DejaVu Sans"/>
              </a:defRPr>
            </a:defPPr>
          </a:lstStyle>
          <a:p xmlns:a="http://schemas.openxmlformats.org/drawingml/2006/main">
            <a:pPr>
              <a:defRPr sz="3450" b="1">
                <a:solidFill>
                  <a:srgbClr val="142B38"/>
                </a:solidFill>
                <a:latin typeface="DejaVu Sans"/>
                <a:ea typeface="DejaVu Sans"/>
                <a:cs typeface="DejaVu Sans"/>
              </a:defRPr>
            </a:pPr>
            <a:r>
              <a:rPr sz="3450" b="1">
                <a:solidFill>
                  <a:srgbClr val="142B38"/>
                </a:solidFill>
                <a:latin typeface="DejaVu Sans"/>
                <a:ea typeface="DejaVu Sans"/>
                <a:cs typeface="DejaVu Sans"/>
              </a:rPr>
              <a:t>The hands-on workshop</a:t>
            </a:r>
          </a:p>
        </p:txBody>
      </p:sp>
      <p:sp>
        <p:nvSpPr>
          <p:cNvPr id="2" name="">
            <a:extLst xmlns:a="http://schemas.openxmlformats.org/drawingml/2006/main">
              <a:ext uri="{FF2B5EF4-FFF2-40B4-BE49-F238E27FC236}">
                <a16:creationId xmlns:a16="http://schemas.microsoft.com/office/drawing/2014/main" id="{6AC828FA-90D1-4FFC-BE31-E15BBF1F7201}"/>
              </a:ext>
            </a:extLst>
          </p:cNvPr>
          <p:cNvSpPr>
            <a:spLocks xmlns:a="http://schemas.openxmlformats.org/drawingml/2006/main" noGrp="1"/>
          </p:cNvSpPr>
          <p:nvPr/>
        </p:nvSpPr>
        <p:spPr>
          <a:xfrm xmlns:a="http://schemas.openxmlformats.org/drawingml/2006/main">
            <a:off x="609600" y="1676400"/>
            <a:ext cx="95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925" b="1">
                <a:solidFill>
                  <a:srgbClr val="137D83"/>
                </a:solidFill>
                <a:latin typeface="DejaVu Sans"/>
                <a:ea typeface="DejaVu Sans"/>
                <a:cs typeface="DejaVu Sans"/>
              </a:defRPr>
            </a:defPPr>
          </a:lstStyle>
          <a:p xmlns:a="http://schemas.openxmlformats.org/drawingml/2006/main">
            <a:pPr>
              <a:defRPr sz="2925" b="1">
                <a:solidFill>
                  <a:srgbClr val="137D83"/>
                </a:solidFill>
                <a:latin typeface="DejaVu Sans"/>
                <a:ea typeface="DejaVu Sans"/>
                <a:cs typeface="DejaVu Sans"/>
              </a:defRPr>
            </a:pPr>
            <a:r>
              <a:rPr sz="2925" b="1">
                <a:solidFill>
                  <a:srgbClr val="137D83"/>
                </a:solidFill>
                <a:latin typeface="DejaVu Sans"/>
                <a:ea typeface="DejaVu Sans"/>
                <a:cs typeface="DejaVu Sans"/>
              </a:rPr>
              <a:t>01</a:t>
            </a:r>
          </a:p>
        </p:txBody>
      </p:sp>
      <p:sp>
        <p:nvSpPr>
          <p:cNvPr id="3" name="">
            <a:extLst xmlns:a="http://schemas.openxmlformats.org/drawingml/2006/main">
              <a:ext uri="{FF2B5EF4-FFF2-40B4-BE49-F238E27FC236}">
                <a16:creationId xmlns:a16="http://schemas.microsoft.com/office/drawing/2014/main" id="{662A3C45-7F88-453B-903F-524112F18237}"/>
              </a:ext>
            </a:extLst>
          </p:cNvPr>
          <p:cNvSpPr>
            <a:spLocks xmlns:a="http://schemas.openxmlformats.org/drawingml/2006/main" noGrp="1"/>
          </p:cNvSpPr>
          <p:nvPr/>
        </p:nvSpPr>
        <p:spPr>
          <a:xfrm xmlns:a="http://schemas.openxmlformats.org/drawingml/2006/main">
            <a:off x="1828800" y="1676400"/>
            <a:ext cx="96678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42B38"/>
                </a:solidFill>
                <a:latin typeface="DejaVu Sans"/>
                <a:ea typeface="DejaVu Sans"/>
                <a:cs typeface="DejaVu Sans"/>
              </a:defRPr>
            </a:defPPr>
          </a:lstStyle>
          <a:p xmlns:a="http://schemas.openxmlformats.org/drawingml/2006/main">
            <a:pPr>
              <a:defRPr sz="2175" b="1">
                <a:solidFill>
                  <a:srgbClr val="142B38"/>
                </a:solidFill>
                <a:latin typeface="DejaVu Sans"/>
                <a:ea typeface="DejaVu Sans"/>
                <a:cs typeface="DejaVu Sans"/>
              </a:defRPr>
            </a:pPr>
            <a:r>
              <a:rPr sz="2175" b="1">
                <a:solidFill>
                  <a:srgbClr val="142B38"/>
                </a:solidFill>
                <a:latin typeface="DejaVu Sans"/>
                <a:ea typeface="DejaVu Sans"/>
                <a:cs typeface="DejaVu Sans"/>
              </a:rPr>
              <a:t>Predict</a:t>
            </a:r>
          </a:p>
        </p:txBody>
      </p:sp>
      <p:sp>
        <p:nvSpPr>
          <p:cNvPr id="4" name="">
            <a:extLst xmlns:a="http://schemas.openxmlformats.org/drawingml/2006/main">
              <a:ext uri="{FF2B5EF4-FFF2-40B4-BE49-F238E27FC236}">
                <a16:creationId xmlns:a16="http://schemas.microsoft.com/office/drawing/2014/main" id="{37976D66-E2B9-45EC-884A-60039319045B}"/>
              </a:ext>
            </a:extLst>
          </p:cNvPr>
          <p:cNvSpPr>
            <a:spLocks xmlns:a="http://schemas.openxmlformats.org/drawingml/2006/main" noGrp="1"/>
          </p:cNvSpPr>
          <p:nvPr/>
        </p:nvSpPr>
        <p:spPr>
          <a:xfrm xmlns:a="http://schemas.openxmlformats.org/drawingml/2006/main">
            <a:off x="1828800" y="2143125"/>
            <a:ext cx="9667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16572"/>
                </a:solidFill>
                <a:latin typeface="DejaVu Sans"/>
                <a:ea typeface="DejaVu Sans"/>
                <a:cs typeface="DejaVu Sans"/>
              </a:defRPr>
            </a:defPPr>
          </a:lstStyle>
          <a:p xmlns:a="http://schemas.openxmlformats.org/drawingml/2006/main">
            <a:pPr>
              <a:defRPr sz="1875" b="0">
                <a:solidFill>
                  <a:srgbClr val="516572"/>
                </a:solidFill>
                <a:latin typeface="DejaVu Sans"/>
                <a:ea typeface="DejaVu Sans"/>
                <a:cs typeface="DejaVu Sans"/>
              </a:defRPr>
            </a:pPr>
            <a:r>
              <a:rPr sz="1875" b="0">
                <a:solidFill>
                  <a:srgbClr val="516572"/>
                </a:solidFill>
                <a:latin typeface="DejaVu Sans"/>
                <a:ea typeface="DejaVu Sans"/>
                <a:cs typeface="DejaVu Sans"/>
              </a:rPr>
              <a:t>Which responses should be eligible?</a:t>
            </a:r>
          </a:p>
        </p:txBody>
      </p:sp>
      <p:sp>
        <p:nvSpPr>
          <p:cNvPr id="5" name="">
            <a:extLst xmlns:a="http://schemas.openxmlformats.org/drawingml/2006/main">
              <a:ext uri="{FF2B5EF4-FFF2-40B4-BE49-F238E27FC236}">
                <a16:creationId xmlns:a16="http://schemas.microsoft.com/office/drawing/2014/main" id="{C1922DDA-A2F8-428B-95CD-3F2BC52A354B}"/>
              </a:ext>
            </a:extLst>
          </p:cNvPr>
          <p:cNvSpPr>
            <a:spLocks xmlns:a="http://schemas.openxmlformats.org/drawingml/2006/main" noGrp="1"/>
          </p:cNvSpPr>
          <p:nvPr/>
        </p:nvSpPr>
        <p:spPr>
          <a:xfrm xmlns:a="http://schemas.openxmlformats.org/drawingml/2006/main">
            <a:off x="609600" y="2724150"/>
            <a:ext cx="95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925" b="1">
                <a:solidFill>
                  <a:srgbClr val="137D83"/>
                </a:solidFill>
                <a:latin typeface="DejaVu Sans"/>
                <a:ea typeface="DejaVu Sans"/>
                <a:cs typeface="DejaVu Sans"/>
              </a:defRPr>
            </a:defPPr>
          </a:lstStyle>
          <a:p xmlns:a="http://schemas.openxmlformats.org/drawingml/2006/main">
            <a:pPr>
              <a:defRPr sz="2925" b="1">
                <a:solidFill>
                  <a:srgbClr val="137D83"/>
                </a:solidFill>
                <a:latin typeface="DejaVu Sans"/>
                <a:ea typeface="DejaVu Sans"/>
                <a:cs typeface="DejaVu Sans"/>
              </a:defRPr>
            </a:pPr>
            <a:r>
              <a:rPr sz="2925" b="1">
                <a:solidFill>
                  <a:srgbClr val="137D83"/>
                </a:solidFill>
                <a:latin typeface="DejaVu Sans"/>
                <a:ea typeface="DejaVu Sans"/>
                <a:cs typeface="DejaVu Sans"/>
              </a:rPr>
              <a:t>02</a:t>
            </a:r>
          </a:p>
        </p:txBody>
      </p:sp>
      <p:sp>
        <p:nvSpPr>
          <p:cNvPr id="6" name="">
            <a:extLst xmlns:a="http://schemas.openxmlformats.org/drawingml/2006/main">
              <a:ext uri="{FF2B5EF4-FFF2-40B4-BE49-F238E27FC236}">
                <a16:creationId xmlns:a16="http://schemas.microsoft.com/office/drawing/2014/main" id="{BC374C62-B42F-4E7A-ACDC-9A2C309B53EA}"/>
              </a:ext>
            </a:extLst>
          </p:cNvPr>
          <p:cNvSpPr>
            <a:spLocks xmlns:a="http://schemas.openxmlformats.org/drawingml/2006/main" noGrp="1"/>
          </p:cNvSpPr>
          <p:nvPr/>
        </p:nvSpPr>
        <p:spPr>
          <a:xfrm xmlns:a="http://schemas.openxmlformats.org/drawingml/2006/main">
            <a:off x="1828800" y="2724150"/>
            <a:ext cx="96678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42B38"/>
                </a:solidFill>
                <a:latin typeface="DejaVu Sans"/>
                <a:ea typeface="DejaVu Sans"/>
                <a:cs typeface="DejaVu Sans"/>
              </a:defRPr>
            </a:defPPr>
          </a:lstStyle>
          <a:p xmlns:a="http://schemas.openxmlformats.org/drawingml/2006/main">
            <a:pPr>
              <a:defRPr sz="2175" b="1">
                <a:solidFill>
                  <a:srgbClr val="142B38"/>
                </a:solidFill>
                <a:latin typeface="DejaVu Sans"/>
                <a:ea typeface="DejaVu Sans"/>
                <a:cs typeface="DejaVu Sans"/>
              </a:defRPr>
            </a:pPr>
            <a:r>
              <a:rPr sz="2175" b="1">
                <a:solidFill>
                  <a:srgbClr val="142B38"/>
                </a:solidFill>
                <a:latin typeface="DejaVu Sans"/>
                <a:ea typeface="DejaVu Sans"/>
                <a:cs typeface="DejaVu Sans"/>
              </a:rPr>
              <a:t>Inspect</a:t>
            </a:r>
          </a:p>
        </p:txBody>
      </p:sp>
      <p:sp>
        <p:nvSpPr>
          <p:cNvPr id="7" name="">
            <a:extLst xmlns:a="http://schemas.openxmlformats.org/drawingml/2006/main">
              <a:ext uri="{FF2B5EF4-FFF2-40B4-BE49-F238E27FC236}">
                <a16:creationId xmlns:a16="http://schemas.microsoft.com/office/drawing/2014/main" id="{CFF66963-0A6E-4BD6-8F96-F2E64048A652}"/>
              </a:ext>
            </a:extLst>
          </p:cNvPr>
          <p:cNvSpPr>
            <a:spLocks xmlns:a="http://schemas.openxmlformats.org/drawingml/2006/main" noGrp="1"/>
          </p:cNvSpPr>
          <p:nvPr/>
        </p:nvSpPr>
        <p:spPr>
          <a:xfrm xmlns:a="http://schemas.openxmlformats.org/drawingml/2006/main">
            <a:off x="1828800" y="3190875"/>
            <a:ext cx="9667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16572"/>
                </a:solidFill>
                <a:latin typeface="DejaVu Sans"/>
                <a:ea typeface="DejaVu Sans"/>
                <a:cs typeface="DejaVu Sans"/>
              </a:defRPr>
            </a:defPPr>
          </a:lstStyle>
          <a:p xmlns:a="http://schemas.openxmlformats.org/drawingml/2006/main">
            <a:pPr>
              <a:defRPr sz="1875" b="0">
                <a:solidFill>
                  <a:srgbClr val="516572"/>
                </a:solidFill>
                <a:latin typeface="DejaVu Sans"/>
                <a:ea typeface="DejaVu Sans"/>
                <a:cs typeface="DejaVu Sans"/>
              </a:defRPr>
            </a:pPr>
            <a:r>
              <a:rPr sz="1875" b="0">
                <a:solidFill>
                  <a:srgbClr val="516572"/>
                </a:solidFill>
                <a:latin typeface="DejaVu Sans"/>
                <a:ea typeface="DejaVu Sans"/>
                <a:cs typeface="DejaVu Sans"/>
              </a:rPr>
              <a:t>Trace a decision to its checks and excerpts.</a:t>
            </a:r>
          </a:p>
        </p:txBody>
      </p:sp>
      <p:sp>
        <p:nvSpPr>
          <p:cNvPr id="8" name="">
            <a:extLst xmlns:a="http://schemas.openxmlformats.org/drawingml/2006/main">
              <a:ext uri="{FF2B5EF4-FFF2-40B4-BE49-F238E27FC236}">
                <a16:creationId xmlns:a16="http://schemas.microsoft.com/office/drawing/2014/main" id="{2BEFBCA4-0FB1-4BFB-A1B8-4D7BF9A8B987}"/>
              </a:ext>
            </a:extLst>
          </p:cNvPr>
          <p:cNvSpPr>
            <a:spLocks xmlns:a="http://schemas.openxmlformats.org/drawingml/2006/main" noGrp="1"/>
          </p:cNvSpPr>
          <p:nvPr/>
        </p:nvSpPr>
        <p:spPr>
          <a:xfrm xmlns:a="http://schemas.openxmlformats.org/drawingml/2006/main">
            <a:off x="609600" y="3771900"/>
            <a:ext cx="95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925" b="1">
                <a:solidFill>
                  <a:srgbClr val="137D83"/>
                </a:solidFill>
                <a:latin typeface="DejaVu Sans"/>
                <a:ea typeface="DejaVu Sans"/>
                <a:cs typeface="DejaVu Sans"/>
              </a:defRPr>
            </a:defPPr>
          </a:lstStyle>
          <a:p xmlns:a="http://schemas.openxmlformats.org/drawingml/2006/main">
            <a:pPr>
              <a:defRPr sz="2925" b="1">
                <a:solidFill>
                  <a:srgbClr val="137D83"/>
                </a:solidFill>
                <a:latin typeface="DejaVu Sans"/>
                <a:ea typeface="DejaVu Sans"/>
                <a:cs typeface="DejaVu Sans"/>
              </a:defRPr>
            </a:pPr>
            <a:r>
              <a:rPr sz="2925" b="1">
                <a:solidFill>
                  <a:srgbClr val="137D83"/>
                </a:solidFill>
                <a:latin typeface="DejaVu Sans"/>
                <a:ea typeface="DejaVu Sans"/>
                <a:cs typeface="DejaVu Sans"/>
              </a:rPr>
              <a:t>03</a:t>
            </a:r>
          </a:p>
        </p:txBody>
      </p:sp>
      <p:sp>
        <p:nvSpPr>
          <p:cNvPr id="9" name="">
            <a:extLst xmlns:a="http://schemas.openxmlformats.org/drawingml/2006/main">
              <a:ext uri="{FF2B5EF4-FFF2-40B4-BE49-F238E27FC236}">
                <a16:creationId xmlns:a16="http://schemas.microsoft.com/office/drawing/2014/main" id="{E5A02AFE-43B0-4643-AE3E-7D7B10BA66BC}"/>
              </a:ext>
            </a:extLst>
          </p:cNvPr>
          <p:cNvSpPr>
            <a:spLocks xmlns:a="http://schemas.openxmlformats.org/drawingml/2006/main" noGrp="1"/>
          </p:cNvSpPr>
          <p:nvPr/>
        </p:nvSpPr>
        <p:spPr>
          <a:xfrm xmlns:a="http://schemas.openxmlformats.org/drawingml/2006/main">
            <a:off x="1828800" y="3771900"/>
            <a:ext cx="96678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42B38"/>
                </a:solidFill>
                <a:latin typeface="DejaVu Sans"/>
                <a:ea typeface="DejaVu Sans"/>
                <a:cs typeface="DejaVu Sans"/>
              </a:defRPr>
            </a:defPPr>
          </a:lstStyle>
          <a:p xmlns:a="http://schemas.openxmlformats.org/drawingml/2006/main">
            <a:pPr>
              <a:defRPr sz="2175" b="1">
                <a:solidFill>
                  <a:srgbClr val="142B38"/>
                </a:solidFill>
                <a:latin typeface="DejaVu Sans"/>
                <a:ea typeface="DejaVu Sans"/>
                <a:cs typeface="DejaVu Sans"/>
              </a:defRPr>
            </a:pPr>
            <a:r>
              <a:rPr sz="2175" b="1">
                <a:solidFill>
                  <a:srgbClr val="142B38"/>
                </a:solidFill>
                <a:latin typeface="DejaVu Sans"/>
                <a:ea typeface="DejaVu Sans"/>
                <a:cs typeface="DejaVu Sans"/>
              </a:rPr>
              <a:t>Repair and reassess</a:t>
            </a:r>
          </a:p>
        </p:txBody>
      </p:sp>
      <p:sp>
        <p:nvSpPr>
          <p:cNvPr id="10" name="">
            <a:extLst xmlns:a="http://schemas.openxmlformats.org/drawingml/2006/main">
              <a:ext uri="{FF2B5EF4-FFF2-40B4-BE49-F238E27FC236}">
                <a16:creationId xmlns:a16="http://schemas.microsoft.com/office/drawing/2014/main" id="{B2FA78A6-3C9E-4D90-BE5E-A93D5CD2A770}"/>
              </a:ext>
            </a:extLst>
          </p:cNvPr>
          <p:cNvSpPr>
            <a:spLocks xmlns:a="http://schemas.openxmlformats.org/drawingml/2006/main" noGrp="1"/>
          </p:cNvSpPr>
          <p:nvPr/>
        </p:nvSpPr>
        <p:spPr>
          <a:xfrm xmlns:a="http://schemas.openxmlformats.org/drawingml/2006/main">
            <a:off x="1828800" y="4238625"/>
            <a:ext cx="9667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16572"/>
                </a:solidFill>
                <a:latin typeface="DejaVu Sans"/>
                <a:ea typeface="DejaVu Sans"/>
                <a:cs typeface="DejaVu Sans"/>
              </a:defRPr>
            </a:defPPr>
          </a:lstStyle>
          <a:p xmlns:a="http://schemas.openxmlformats.org/drawingml/2006/main">
            <a:pPr>
              <a:defRPr sz="1875" b="0">
                <a:solidFill>
                  <a:srgbClr val="516572"/>
                </a:solidFill>
                <a:latin typeface="DejaVu Sans"/>
                <a:ea typeface="DejaVu Sans"/>
                <a:cs typeface="DejaVu Sans"/>
              </a:defRPr>
            </a:pPr>
            <a:r>
              <a:rPr sz="1875" b="0">
                <a:solidFill>
                  <a:srgbClr val="516572"/>
                </a:solidFill>
                <a:latin typeface="DejaVu Sans"/>
                <a:ea typeface="DejaVu Sans"/>
                <a:cs typeface="DejaVu Sans"/>
              </a:rPr>
              <a:t>Change an exercise copy while preserving the baseline.</a:t>
            </a:r>
          </a:p>
        </p:txBody>
      </p:sp>
      <p:sp>
        <p:nvSpPr>
          <p:cNvPr id="11" name="">
            <a:extLst xmlns:a="http://schemas.openxmlformats.org/drawingml/2006/main">
              <a:ext uri="{FF2B5EF4-FFF2-40B4-BE49-F238E27FC236}">
                <a16:creationId xmlns:a16="http://schemas.microsoft.com/office/drawing/2014/main" id="{37FE0011-12F4-46D3-9588-F4B5794AE705}"/>
              </a:ext>
            </a:extLst>
          </p:cNvPr>
          <p:cNvSpPr>
            <a:spLocks xmlns:a="http://schemas.openxmlformats.org/drawingml/2006/main" noGrp="1"/>
          </p:cNvSpPr>
          <p:nvPr/>
        </p:nvSpPr>
        <p:spPr>
          <a:xfrm xmlns:a="http://schemas.openxmlformats.org/drawingml/2006/main">
            <a:off x="609600" y="4819650"/>
            <a:ext cx="952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925" b="1">
                <a:solidFill>
                  <a:srgbClr val="137D83"/>
                </a:solidFill>
                <a:latin typeface="DejaVu Sans"/>
                <a:ea typeface="DejaVu Sans"/>
                <a:cs typeface="DejaVu Sans"/>
              </a:defRPr>
            </a:defPPr>
          </a:lstStyle>
          <a:p xmlns:a="http://schemas.openxmlformats.org/drawingml/2006/main">
            <a:pPr>
              <a:defRPr sz="2925" b="1">
                <a:solidFill>
                  <a:srgbClr val="137D83"/>
                </a:solidFill>
                <a:latin typeface="DejaVu Sans"/>
                <a:ea typeface="DejaVu Sans"/>
                <a:cs typeface="DejaVu Sans"/>
              </a:defRPr>
            </a:pPr>
            <a:r>
              <a:rPr sz="2925" b="1">
                <a:solidFill>
                  <a:srgbClr val="137D83"/>
                </a:solidFill>
                <a:latin typeface="DejaVu Sans"/>
                <a:ea typeface="DejaVu Sans"/>
                <a:cs typeface="DejaVu Sans"/>
              </a:rPr>
              <a:t>04</a:t>
            </a:r>
          </a:p>
        </p:txBody>
      </p:sp>
      <p:sp>
        <p:nvSpPr>
          <p:cNvPr id="12" name="">
            <a:extLst xmlns:a="http://schemas.openxmlformats.org/drawingml/2006/main">
              <a:ext uri="{FF2B5EF4-FFF2-40B4-BE49-F238E27FC236}">
                <a16:creationId xmlns:a16="http://schemas.microsoft.com/office/drawing/2014/main" id="{9AB5EED2-0013-40E6-BA4B-13FE4ECD3EBB}"/>
              </a:ext>
            </a:extLst>
          </p:cNvPr>
          <p:cNvSpPr>
            <a:spLocks xmlns:a="http://schemas.openxmlformats.org/drawingml/2006/main" noGrp="1"/>
          </p:cNvSpPr>
          <p:nvPr/>
        </p:nvSpPr>
        <p:spPr>
          <a:xfrm xmlns:a="http://schemas.openxmlformats.org/drawingml/2006/main">
            <a:off x="1828800" y="4819650"/>
            <a:ext cx="96678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42B38"/>
                </a:solidFill>
                <a:latin typeface="DejaVu Sans"/>
                <a:ea typeface="DejaVu Sans"/>
                <a:cs typeface="DejaVu Sans"/>
              </a:defRPr>
            </a:defPPr>
          </a:lstStyle>
          <a:p xmlns:a="http://schemas.openxmlformats.org/drawingml/2006/main">
            <a:pPr>
              <a:defRPr sz="2175" b="1">
                <a:solidFill>
                  <a:srgbClr val="142B38"/>
                </a:solidFill>
                <a:latin typeface="DejaVu Sans"/>
                <a:ea typeface="DejaVu Sans"/>
                <a:cs typeface="DejaVu Sans"/>
              </a:defRPr>
            </a:pPr>
            <a:r>
              <a:rPr sz="2175" b="1">
                <a:solidFill>
                  <a:srgbClr val="142B38"/>
                </a:solidFill>
                <a:latin typeface="DejaVu Sans"/>
                <a:ea typeface="DejaVu Sans"/>
                <a:cs typeface="DejaVu Sans"/>
              </a:rPr>
              <a:t>Challenge the judge</a:t>
            </a:r>
          </a:p>
        </p:txBody>
      </p:sp>
      <p:sp>
        <p:nvSpPr>
          <p:cNvPr id="13" name="">
            <a:extLst xmlns:a="http://schemas.openxmlformats.org/drawingml/2006/main">
              <a:ext uri="{FF2B5EF4-FFF2-40B4-BE49-F238E27FC236}">
                <a16:creationId xmlns:a16="http://schemas.microsoft.com/office/drawing/2014/main" id="{2DD6AB0A-7969-4C3F-89EF-190C2FB0FE90}"/>
              </a:ext>
            </a:extLst>
          </p:cNvPr>
          <p:cNvSpPr>
            <a:spLocks xmlns:a="http://schemas.openxmlformats.org/drawingml/2006/main" noGrp="1"/>
          </p:cNvSpPr>
          <p:nvPr/>
        </p:nvSpPr>
        <p:spPr>
          <a:xfrm xmlns:a="http://schemas.openxmlformats.org/drawingml/2006/main">
            <a:off x="1828800" y="5286375"/>
            <a:ext cx="966787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16572"/>
                </a:solidFill>
                <a:latin typeface="DejaVu Sans"/>
                <a:ea typeface="DejaVu Sans"/>
                <a:cs typeface="DejaVu Sans"/>
              </a:defRPr>
            </a:defPPr>
          </a:lstStyle>
          <a:p xmlns:a="http://schemas.openxmlformats.org/drawingml/2006/main">
            <a:pPr>
              <a:defRPr sz="1875" b="0">
                <a:solidFill>
                  <a:srgbClr val="516572"/>
                </a:solidFill>
                <a:latin typeface="DejaVu Sans"/>
                <a:ea typeface="DejaVu Sans"/>
                <a:cs typeface="DejaVu Sans"/>
              </a:defRPr>
            </a:pPr>
            <a:r>
              <a:rPr sz="1875" b="0">
                <a:solidFill>
                  <a:srgbClr val="516572"/>
                </a:solidFill>
                <a:latin typeface="DejaVu Sans"/>
                <a:ea typeface="DejaVu Sans"/>
                <a:cs typeface="DejaVu Sans"/>
              </a:rPr>
              <a:t>Explain why confident grading may be wrong.</a:t>
            </a:r>
          </a:p>
        </p:txBody>
      </p:sp>
    </p:spTree>
    <p:extLst>
      <p:ext uri="{BB962C8B-B14F-4D97-AF65-F5344CB8AC3E}">
        <p14:creationId xmlns:p14="http://schemas.microsoft.com/office/powerpoint/2010/main" val="359097657"/>
      </p:ext>
    </p:extLst>
  </p:cSld>
</p:sld>
</file>

<file path=ppt/slides/slide7.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B2006EB-9821-4783-9EAA-25BDCB60A9CC}"/>
              </a:ext>
            </a:extLst>
          </p:cNvPr>
          <p:cNvSpPr>
            <a:spLocks xmlns:a="http://schemas.openxmlformats.org/drawingml/2006/main" noGrp="1"/>
          </p:cNvSpPr>
          <p:nvPr/>
        </p:nvSpPr>
        <p:spPr>
          <a:xfrm xmlns:a="http://schemas.openxmlformats.org/drawingml/2006/main">
            <a:off x="609600" y="4572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142B38"/>
                </a:solidFill>
                <a:latin typeface="DejaVu Sans"/>
                <a:ea typeface="DejaVu Sans"/>
                <a:cs typeface="DejaVu Sans"/>
              </a:defRPr>
            </a:defPPr>
          </a:lstStyle>
          <a:p xmlns:a="http://schemas.openxmlformats.org/drawingml/2006/main">
            <a:pPr>
              <a:defRPr sz="3450" b="1">
                <a:solidFill>
                  <a:srgbClr val="142B38"/>
                </a:solidFill>
                <a:latin typeface="DejaVu Sans"/>
                <a:ea typeface="DejaVu Sans"/>
                <a:cs typeface="DejaVu Sans"/>
              </a:defRPr>
            </a:pPr>
            <a:r>
              <a:rPr sz="3450" b="1">
                <a:solidFill>
                  <a:srgbClr val="142B38"/>
                </a:solidFill>
                <a:latin typeface="DejaVu Sans"/>
                <a:ea typeface="DejaVu Sans"/>
                <a:cs typeface="DejaVu Sans"/>
              </a:rPr>
              <a:t>The teaching trial</a:t>
            </a:r>
          </a:p>
        </p:txBody>
      </p:sp>
      <p:sp>
        <p:nvSpPr>
          <p:cNvPr id="2" name="">
            <a:extLst xmlns:a="http://schemas.openxmlformats.org/drawingml/2006/main">
              <a:ext uri="{FF2B5EF4-FFF2-40B4-BE49-F238E27FC236}">
                <a16:creationId xmlns:a16="http://schemas.microsoft.com/office/drawing/2014/main" id="{BB3ACDAE-A4FE-4143-A9BD-375EFBA2E16A}"/>
              </a:ext>
            </a:extLst>
          </p:cNvPr>
          <p:cNvSpPr>
            <a:spLocks xmlns:a="http://schemas.openxmlformats.org/drawingml/2006/main" noGrp="1"/>
          </p:cNvSpPr>
          <p:nvPr/>
        </p:nvSpPr>
        <p:spPr>
          <a:xfrm xmlns:a="http://schemas.openxmlformats.org/drawingml/2006/main">
            <a:off x="609600" y="15144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850" b="1">
                <a:solidFill>
                  <a:srgbClr val="142B38"/>
                </a:solidFill>
                <a:latin typeface="DejaVu Sans"/>
                <a:ea typeface="DejaVu Sans"/>
                <a:cs typeface="DejaVu Sans"/>
              </a:defRPr>
            </a:defPPr>
          </a:lstStyle>
          <a:p xmlns:a="http://schemas.openxmlformats.org/drawingml/2006/main">
            <a:pPr>
              <a:defRPr sz="2850" b="1">
                <a:solidFill>
                  <a:srgbClr val="142B38"/>
                </a:solidFill>
                <a:latin typeface="DejaVu Sans"/>
                <a:ea typeface="DejaVu Sans"/>
                <a:cs typeface="DejaVu Sans"/>
              </a:defRPr>
            </a:pPr>
            <a:r>
              <a:rPr sz="2850" b="1">
                <a:solidFill>
                  <a:srgbClr val="142B38"/>
                </a:solidFill>
                <a:latin typeface="DejaVu Sans"/>
                <a:ea typeface="DejaVu Sans"/>
                <a:cs typeface="DejaVu Sans"/>
              </a:rPr>
              <a:t>The next evidence comes from learners.</a:t>
            </a:r>
          </a:p>
        </p:txBody>
      </p:sp>
      <p:sp>
        <p:nvSpPr>
          <p:cNvPr id="3" name="">
            <a:extLst xmlns:a="http://schemas.openxmlformats.org/drawingml/2006/main">
              <a:ext uri="{FF2B5EF4-FFF2-40B4-BE49-F238E27FC236}">
                <a16:creationId xmlns:a16="http://schemas.microsoft.com/office/drawing/2014/main" id="{299C0333-5CD1-4613-92A4-8D93E68A7E3B}"/>
              </a:ext>
            </a:extLst>
          </p:cNvPr>
          <p:cNvSpPr>
            <a:spLocks xmlns:a="http://schemas.openxmlformats.org/drawingml/2006/main" noGrp="1"/>
          </p:cNvSpPr>
          <p:nvPr/>
        </p:nvSpPr>
        <p:spPr>
          <a:xfrm xmlns:a="http://schemas.openxmlformats.org/drawingml/2006/main">
            <a:off x="609600" y="26289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75" b="0">
                <a:solidFill>
                  <a:srgbClr val="516572"/>
                </a:solidFill>
                <a:latin typeface="DejaVu Sans"/>
                <a:ea typeface="DejaVu Sans"/>
                <a:cs typeface="DejaVu Sans"/>
              </a:defRPr>
            </a:defPPr>
          </a:lstStyle>
          <a:p xmlns:a="http://schemas.openxmlformats.org/drawingml/2006/main">
            <a:pPr>
              <a:defRPr sz="2475" b="0">
                <a:solidFill>
                  <a:srgbClr val="516572"/>
                </a:solidFill>
                <a:latin typeface="DejaVu Sans"/>
                <a:ea typeface="DejaVu Sans"/>
                <a:cs typeface="DejaVu Sans"/>
              </a:defRPr>
            </a:pPr>
            <a:r>
              <a:rPr sz="2475" b="0">
                <a:solidFill>
                  <a:srgbClr val="516572"/>
                </a:solidFill>
                <a:latin typeface="DejaVu Sans"/>
                <a:ea typeface="DejaVu Sans"/>
                <a:cs typeface="DejaVu Sans"/>
              </a:rPr>
              <a:t>Can they complete the exercise and explain why</a:t>
            </a:r>
          </a:p>
          <a:p xmlns:a="http://schemas.openxmlformats.org/drawingml/2006/main">
            <a:pPr>
              <a:defRPr sz="2475" b="0">
                <a:solidFill>
                  <a:srgbClr val="516572"/>
                </a:solidFill>
                <a:latin typeface="DejaVu Sans"/>
                <a:ea typeface="DejaVu Sans"/>
                <a:cs typeface="DejaVu Sans"/>
              </a:defRPr>
            </a:pPr>
            <a:r>
              <a:rPr sz="2475" b="0">
                <a:solidFill>
                  <a:srgbClr val="516572"/>
                </a:solidFill>
                <a:latin typeface="DejaVu Sans"/>
                <a:ea typeface="DejaVu Sans"/>
                <a:cs typeface="DejaVu Sans"/>
              </a:rPr>
              <a:t>a passing contract can still lead to a blocked release?</a:t>
            </a:r>
          </a:p>
        </p:txBody>
      </p:sp>
      <p:sp>
        <p:nvSpPr>
          <p:cNvPr id="4" name="">
            <a:extLst xmlns:a="http://schemas.openxmlformats.org/drawingml/2006/main">
              <a:ext uri="{FF2B5EF4-FFF2-40B4-BE49-F238E27FC236}">
                <a16:creationId xmlns:a16="http://schemas.microsoft.com/office/drawing/2014/main" id="{8192F4A1-6120-4272-9A70-AA8E4ABA0408}"/>
              </a:ext>
            </a:extLst>
          </p:cNvPr>
          <p:cNvSpPr>
            <a:spLocks xmlns:a="http://schemas.openxmlformats.org/drawingml/2006/main" noGrp="1"/>
          </p:cNvSpPr>
          <p:nvPr/>
        </p:nvSpPr>
        <p:spPr>
          <a:xfrm xmlns:a="http://schemas.openxmlformats.org/drawingml/2006/main">
            <a:off x="609600" y="4391025"/>
            <a:ext cx="109728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137D83"/>
                </a:solidFill>
                <a:latin typeface="DejaVu Sans"/>
                <a:ea typeface="DejaVu Sans"/>
                <a:cs typeface="DejaVu Sans"/>
              </a:defRPr>
            </a:defPPr>
          </a:lstStyle>
          <a:p xmlns:a="http://schemas.openxmlformats.org/drawingml/2006/main">
            <a:pPr>
              <a:defRPr sz="2100" b="1">
                <a:solidFill>
                  <a:srgbClr val="137D83"/>
                </a:solidFill>
                <a:latin typeface="DejaVu Sans"/>
                <a:ea typeface="DejaVu Sans"/>
                <a:cs typeface="DejaVu Sans"/>
              </a:defRPr>
            </a:pPr>
            <a:r>
              <a:rPr sz="2100" b="1">
                <a:solidFill>
                  <a:srgbClr val="137D83"/>
                </a:solidFill>
                <a:latin typeface="DejaVu Sans"/>
                <a:ea typeface="DejaVu Sans"/>
                <a:cs typeface="DejaVu Sans"/>
              </a:rPr>
              <a:t>No API key needed for the workshop</a:t>
            </a:r>
          </a:p>
        </p:txBody>
      </p:sp>
      <p:sp>
        <p:nvSpPr>
          <p:cNvPr id="5" name="">
            <a:extLst xmlns:a="http://schemas.openxmlformats.org/drawingml/2006/main">
              <a:ext uri="{FF2B5EF4-FFF2-40B4-BE49-F238E27FC236}">
                <a16:creationId xmlns:a16="http://schemas.microsoft.com/office/drawing/2014/main" id="{41B6A6F2-C97A-45FE-92A4-E05C1D256873}"/>
              </a:ext>
            </a:extLst>
          </p:cNvPr>
          <p:cNvSpPr>
            <a:spLocks xmlns:a="http://schemas.openxmlformats.org/drawingml/2006/main" noGrp="1"/>
          </p:cNvSpPr>
          <p:nvPr/>
        </p:nvSpPr>
        <p:spPr>
          <a:xfrm xmlns:a="http://schemas.openxmlformats.org/drawingml/2006/main">
            <a:off x="609600" y="5029200"/>
            <a:ext cx="10972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142B38"/>
                </a:solidFill>
                <a:latin typeface="DejaVu Sans"/>
                <a:ea typeface="DejaVu Sans"/>
                <a:cs typeface="DejaVu Sans"/>
              </a:defRPr>
            </a:defPPr>
          </a:lstStyle>
          <a:p xmlns:a="http://schemas.openxmlformats.org/drawingml/2006/main">
            <a:pPr>
              <a:defRPr sz="2250" b="0">
                <a:solidFill>
                  <a:srgbClr val="142B38"/>
                </a:solidFill>
                <a:latin typeface="DejaVu Sans"/>
                <a:ea typeface="DejaVu Sans"/>
                <a:cs typeface="DejaVu Sans"/>
              </a:defRPr>
            </a:pPr>
            <a:r>
              <a:rPr sz="2250" b="0">
                <a:solidFill>
                  <a:srgbClr val="142B38"/>
                </a:solidFill>
                <a:latin typeface="DejaVu Sans"/>
                <a:ea typeface="DejaVu Sans"/>
                <a:cs typeface="DejaVu Sans"/>
              </a:rPr>
              <a:t>python -m rules_purpose demo</a:t>
            </a:r>
          </a:p>
        </p:txBody>
      </p:sp>
      <p:sp>
        <p:nvSpPr>
          <p:cNvPr id="6" name="">
            <a:extLst xmlns:a="http://schemas.openxmlformats.org/drawingml/2006/main">
              <a:ext uri="{FF2B5EF4-FFF2-40B4-BE49-F238E27FC236}">
                <a16:creationId xmlns:a16="http://schemas.microsoft.com/office/drawing/2014/main" id="{5DD8C55B-1B7C-47D4-96F7-EB0629E85B8A}"/>
              </a:ext>
            </a:extLst>
          </p:cNvPr>
          <p:cNvSpPr>
            <a:spLocks xmlns:a="http://schemas.openxmlformats.org/drawingml/2006/main" noGrp="1"/>
          </p:cNvSpPr>
          <p:nvPr/>
        </p:nvSpPr>
        <p:spPr>
          <a:xfrm xmlns:a="http://schemas.openxmlformats.org/drawingml/2006/main">
            <a:off x="609600" y="5991225"/>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516572"/>
                </a:solidFill>
                <a:latin typeface="DejaVu Sans"/>
                <a:ea typeface="DejaVu Sans"/>
                <a:cs typeface="DejaVu Sans"/>
              </a:defRPr>
            </a:defPPr>
          </a:lstStyle>
          <a:p xmlns:a="http://schemas.openxmlformats.org/drawingml/2006/main">
            <a:pPr>
              <a:defRPr sz="1800" b="0">
                <a:solidFill>
                  <a:srgbClr val="516572"/>
                </a:solidFill>
                <a:latin typeface="DejaVu Sans"/>
                <a:ea typeface="DejaVu Sans"/>
                <a:cs typeface="DejaVu Sans"/>
              </a:defRPr>
            </a:pPr>
            <a:r>
              <a:rPr sz="1800" b="0">
                <a:solidFill>
                  <a:srgbClr val="516572"/>
                </a:solidFill>
                <a:latin typeface="DejaVu Sans"/>
                <a:ea typeface="DejaVu Sans"/>
                <a:cs typeface="DejaVu Sans"/>
              </a:rPr>
              <a:t>github.com/bg-playground/rules-and-purpose-lab</a:t>
            </a:r>
          </a:p>
        </p:txBody>
      </p:sp>
    </p:spTree>
    <p:extLst>
      <p:ext uri="{BB962C8B-B14F-4D97-AF65-F5344CB8AC3E}">
        <p14:creationId xmlns:p14="http://schemas.microsoft.com/office/powerpoint/2010/main" val="103111083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2026-10-08T12:05:41.6550000Z</dcterms:created>
  <dcterms:modified xsi:type="dcterms:W3CDTF">2026-10-08T12:05:41.6550000Z</dcterms:modified>
</coreProperties>
</file>